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4149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8fb4bad1e46103c3b20938a#tid=6901acc72bf2270009e0856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高中物理 必修第二册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df=111c2e7b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上分点1 双星问题</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df=2c3ec616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上分点2 多星问题</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df=bc0fedc4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2697480" cy="448056"/>
          </a:xfrm>
          <a:prstGeom prst="rect">
            <a:avLst/>
          </a:prstGeom>
        </p:spPr>
      </p:pic>
      <p:sp>
        <p:nvSpPr>
          <p:cNvPr id="4" name="MasterShapeName"/>
          <p:cNvSpPr/>
          <p:nvPr/>
        </p:nvSpPr>
        <p:spPr>
          <a:xfrm>
            <a:off x="521208" y="283464"/>
            <a:ext cx="2697480"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高中物理 必修第二册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上分点3 黑洞</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8.xml"/><Relationship Id="rId5" Type="http://schemas.openxmlformats.org/officeDocument/2006/relationships/image" Target="../media/image38.pn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8.xml"/><Relationship Id="rId5" Type="http://schemas.openxmlformats.org/officeDocument/2006/relationships/image" Target="../media/image41.png"/><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4_EX.16_1#4ce4f8ff5?vop=1&amp;pid=2c3ec616f&amp;color=0,0,0&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思路分析</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多星问题的关键在于稳定运行时星体间的距离不变</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若万有引力不为零</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那么星体所受的万有</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引力的合力提供其做匀速圆周运动的向心力</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且星体做圆周运动的角速度相同</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个别星体可能所受的万有</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引力的合力为零</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如三星系统中的某一个星体静止</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pic>
        <p:nvPicPr>
          <p:cNvPr id="3" name="QC_4_AS.17_1#4ce4f8ff5?htil=3&amp;vop=1&amp;pid=2c3ec616f&amp;color=0,0,0&amp;tib=255,255,255&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076688" y="2470344"/>
            <a:ext cx="1298448" cy="15087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C_4_AS.17_2#4ce4f8ff5?htil=3&amp;vop=1&amp;pid=2c3ec616f&amp;color=0,0,0&amp;bbb=1&amp;hb=1&amp;hs=1"/>
              <p:cNvSpPr/>
              <p:nvPr/>
            </p:nvSpPr>
            <p:spPr>
              <a:xfrm>
                <a:off x="832104" y="2754824"/>
                <a:ext cx="9153144" cy="1830261"/>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【解析】题图1中两天体的向心力由万有引力提供，大小相等、方向相反，故A错误；</a:t>
                </a:r>
                <a:r>
                  <a:rPr lang="en-US" altLang="zh-CN" sz="1800" b="0" i="0">
                    <a:solidFill>
                      <a:srgbClr val="000000"/>
                    </a:solidFill>
                    <a:latin typeface="微软雅黑" pitchFamily="34" charset="0"/>
                    <a:ea typeface="微软雅黑" pitchFamily="34" charset="-122"/>
                    <a:cs typeface="微软雅黑" pitchFamily="34" charset="-120"/>
                  </a:rPr>
                  <a:t>题图1</a:t>
                </a:r>
              </a:p>
              <a:p>
                <a:pPr latinLnBrk="1">
                  <a:lnSpc>
                    <a:spcPts val="4400"/>
                  </a:lnSpc>
                </a:pPr>
                <a:r>
                  <a:rPr lang="en-US" altLang="zh-CN" sz="1800" b="0" i="0">
                    <a:solidFill>
                      <a:srgbClr val="000000"/>
                    </a:solidFill>
                    <a:latin typeface="微软雅黑" pitchFamily="34" charset="0"/>
                    <a:ea typeface="微软雅黑" pitchFamily="34" charset="-122"/>
                    <a:cs typeface="微软雅黑" pitchFamily="34" charset="-120"/>
                  </a:rPr>
                  <a:t>中</a:t>
                </a:r>
                <a:r>
                  <a:rPr lang="en-US" altLang="zh-CN" sz="1800" b="0" i="0" dirty="0">
                    <a:solidFill>
                      <a:srgbClr val="000000"/>
                    </a:solidFill>
                    <a:latin typeface="微软雅黑" pitchFamily="34" charset="0"/>
                    <a:ea typeface="微软雅黑" pitchFamily="34" charset="-122"/>
                    <a:cs typeface="微软雅黑" pitchFamily="34" charset="-120"/>
                  </a:rPr>
                  <a:t>，根据万有引力提供向心力可知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𝑅</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=4</m:t>
                    </m:r>
                    <m:r>
                      <m:rPr>
                        <m:sty m:val="p"/>
                      </m:rPr>
                      <a:rPr lang="en-US" altLang="zh-CN" sz="1800" b="0" i="0">
                        <a:solidFill>
                          <a:srgbClr val="000000"/>
                        </a:solidFill>
                        <a:latin typeface="Cambria Math" pitchFamily="34" charset="0"/>
                        <a:ea typeface="Cambria Math" pitchFamily="34" charset="-122"/>
                        <a:cs typeface="Cambria Math" pitchFamily="34" charset="-120"/>
                      </a:rPr>
                      <m:t>π</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r>
                              <a:rPr lang="en-US" altLang="zh-CN" sz="1800" b="0" i="0">
                                <a:solidFill>
                                  <a:srgbClr val="000000"/>
                                </a:solidFill>
                                <a:latin typeface="Cambria Math" pitchFamily="34" charset="0"/>
                                <a:ea typeface="Cambria Math" pitchFamily="34" charset="-122"/>
                                <a:cs typeface="Cambria Math" pitchFamily="34" charset="-120"/>
                              </a:rPr>
                              <m:t>𝐺𝑚</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，故B正确；题图2</a:t>
                </a:r>
                <a:r>
                  <a:rPr lang="en-US" altLang="zh-CN" sz="1800" b="0" i="0">
                    <a:solidFill>
                      <a:srgbClr val="000000"/>
                    </a:solidFill>
                    <a:latin typeface="微软雅黑" pitchFamily="34" charset="0"/>
                    <a:ea typeface="微软雅黑" pitchFamily="34" charset="-122"/>
                    <a:cs typeface="微软雅黑" pitchFamily="34" charset="-120"/>
                  </a:rPr>
                  <a:t>中，</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每颗天体运行所需向心力都由其余两颗天体对其万有引力的合力提供</a:t>
                </a:r>
                <a:r>
                  <a:rPr lang="en-US" altLang="zh-CN" sz="1800" b="0" i="0" dirty="0">
                    <a:solidFill>
                      <a:srgbClr val="000000"/>
                    </a:solidFill>
                    <a:latin typeface="微软雅黑" pitchFamily="34" charset="0"/>
                    <a:ea typeface="微软雅黑" pitchFamily="34" charset="-122"/>
                    <a:cs typeface="微软雅黑" pitchFamily="34" charset="-120"/>
                  </a:rPr>
                  <a:t>，如图所示</a:t>
                </a:r>
                <a:r>
                  <a:rPr lang="en-US" altLang="zh-CN" sz="1800" b="0" i="0">
                    <a:solidFill>
                      <a:srgbClr val="000000"/>
                    </a:solidFill>
                    <a:latin typeface="微软雅黑" pitchFamily="34" charset="0"/>
                    <a:ea typeface="微软雅黑" pitchFamily="34" charset="-122"/>
                    <a:cs typeface="微软雅黑" pitchFamily="34" charset="-120"/>
                  </a:rPr>
                  <a:t>，有</a:t>
                </a:r>
              </a:p>
              <a:p>
                <a:pPr latinLnBrk="1">
                  <a:lnSpc>
                    <a:spcPts val="34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𝑚</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𝐿</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𝑅</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，联立解得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𝐹</m:t>
                        </m:r>
                      </m:e>
                      <m:sub>
                        <m:r>
                          <m:rPr>
                            <m:sty m:val="p"/>
                          </m:rPr>
                          <a:rPr lang="en-US" altLang="zh-CN" sz="1800" b="0" i="0">
                            <a:solidFill>
                              <a:srgbClr val="000000"/>
                            </a:solidFill>
                            <a:latin typeface="Cambria Math" pitchFamily="34" charset="0"/>
                            <a:ea typeface="Cambria Math" pitchFamily="34" charset="-122"/>
                            <a:cs typeface="Cambria Math" pitchFamily="34" charset="-120"/>
                          </a:rPr>
                          <m:t>n</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r>
                          <a:rPr lang="en-US" altLang="zh-CN" sz="1800" b="0" i="0">
                            <a:solidFill>
                              <a:srgbClr val="000000"/>
                            </a:solidFill>
                            <a:latin typeface="Cambria Math" pitchFamily="34" charset="0"/>
                            <a:ea typeface="Cambria Math" pitchFamily="34" charset="-122"/>
                            <a:cs typeface="Cambria Math" pitchFamily="34" charset="-120"/>
                          </a:rPr>
                          <m:t>𝐺</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𝑚</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3</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，故C错误；题图</a:t>
                </a:r>
                <a:r>
                  <a:rPr lang="en-US" altLang="zh-CN" sz="1800" b="0" i="0">
                    <a:solidFill>
                      <a:srgbClr val="000000"/>
                    </a:solidFill>
                    <a:latin typeface="微软雅黑" pitchFamily="34" charset="0"/>
                    <a:ea typeface="微软雅黑" pitchFamily="34" charset="-122"/>
                    <a:cs typeface="微软雅黑" pitchFamily="34" charset="-120"/>
                  </a:rPr>
                  <a:t>1中根据</a:t>
                </a:r>
                <a:endParaRPr lang="en-US" altLang="zh-CN" dirty="0"/>
              </a:p>
            </p:txBody>
          </p:sp>
        </mc:Choice>
        <mc:Fallback>
          <p:sp>
            <p:nvSpPr>
              <p:cNvPr id="4" name="QC_4_AS.17_2#4ce4f8ff5?htil=3&amp;vop=1&amp;pid=2c3ec616f&amp;color=0,0,0&amp;bbb=1&amp;hb=1&amp;hs=1"/>
              <p:cNvSpPr>
                <a:spLocks noRot="1" noChangeAspect="1" noMove="1" noResize="1" noEditPoints="1" noAdjustHandles="1" noChangeArrowheads="1" noChangeShapeType="1" noTextEdit="1"/>
              </p:cNvSpPr>
              <p:nvPr/>
            </p:nvSpPr>
            <p:spPr>
              <a:xfrm>
                <a:off x="832104" y="2754824"/>
                <a:ext cx="9153144" cy="1830261"/>
              </a:xfrm>
              <a:prstGeom prst="rect">
                <a:avLst/>
              </a:prstGeom>
              <a:blipFill>
                <a:blip r:embed="rId4"/>
                <a:stretch>
                  <a:fillRect l="-1599" r="-2798" b="-4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4_AS.17_2#4ce4f8ff5?htil=3&amp;vop=1&amp;pid=2c3ec616f&amp;color=0,0,0&amp;bbb=1&amp;hb=1&amp;hs=1">
                <a:extLst>
                  <a:ext uri="{FF2B5EF4-FFF2-40B4-BE49-F238E27FC236}">
                    <a16:creationId xmlns:a16="http://schemas.microsoft.com/office/drawing/2014/main" id="{D2CB952F-2707-D34D-C8C3-5706A543346C}"/>
                  </a:ext>
                </a:extLst>
              </p:cNvPr>
              <p:cNvSpPr/>
              <p:nvPr/>
            </p:nvSpPr>
            <p:spPr>
              <a:xfrm>
                <a:off x="827992" y="4573718"/>
                <a:ext cx="10536017" cy="1398461"/>
              </a:xfrm>
              <a:prstGeom prst="rect">
                <a:avLst/>
              </a:prstGeom>
              <a:noFill/>
              <a:ln/>
            </p:spPr>
            <p:txBody>
              <a:bodyPr wrap="none" lIns="0" tIns="0" rIns="0" bIns="0" rtlCol="0" anchor="t"/>
              <a:lstStyle/>
              <a:p>
                <a:pPr latinLnBrk="1">
                  <a:lnSpc>
                    <a:spcPts val="44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𝑅</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𝐺𝑚</m:t>
                            </m:r>
                          </m:num>
                          <m:den>
                            <m:r>
                              <a:rPr lang="en-US" altLang="zh-CN" sz="1800" b="0" i="0">
                                <a:solidFill>
                                  <a:srgbClr val="000000"/>
                                </a:solidFill>
                                <a:latin typeface="Cambria Math" pitchFamily="34" charset="0"/>
                                <a:ea typeface="Cambria Math" pitchFamily="34" charset="-122"/>
                                <a:cs typeface="Cambria Math" pitchFamily="34" charset="-120"/>
                              </a:rPr>
                              <m:t>4</m:t>
                            </m:r>
                            <m:r>
                              <a:rPr lang="en-US" altLang="zh-CN" sz="1800" b="0" i="0">
                                <a:solidFill>
                                  <a:srgbClr val="000000"/>
                                </a:solidFill>
                                <a:latin typeface="Cambria Math" pitchFamily="34" charset="0"/>
                                <a:ea typeface="Cambria Math" pitchFamily="34" charset="-122"/>
                                <a:cs typeface="Cambria Math" pitchFamily="34" charset="-120"/>
                              </a:rPr>
                              <m:t>𝑅</m:t>
                            </m:r>
                          </m:den>
                        </m:f>
                      </m:e>
                    </m:rad>
                  </m:oMath>
                </a14:m>
                <a:r>
                  <a:rPr lang="en-US" altLang="zh-CN" sz="1800" b="0" i="0" dirty="0">
                    <a:solidFill>
                      <a:srgbClr val="000000"/>
                    </a:solidFill>
                    <a:latin typeface="微软雅黑" pitchFamily="34" charset="0"/>
                    <a:ea typeface="微软雅黑" pitchFamily="34" charset="-122"/>
                    <a:cs typeface="微软雅黑" pitchFamily="34" charset="-120"/>
                  </a:rPr>
                  <a:t>，题图2中根据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𝑚</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𝐿</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𝑅</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6600"/>
                  </a:lnSpc>
                </a:pPr>
                <a:r>
                  <a:rPr lang="en-US" altLang="zh-CN" b="0" i="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3</m:t>
                                </m:r>
                              </m:e>
                            </m:rad>
                            <m:r>
                              <a:rPr lang="en-US" altLang="zh-CN" b="0" i="0">
                                <a:solidFill>
                                  <a:srgbClr val="000000"/>
                                </a:solidFill>
                                <a:latin typeface="Cambria Math" pitchFamily="34" charset="0"/>
                                <a:ea typeface="Cambria Math" pitchFamily="34" charset="-122"/>
                                <a:cs typeface="Cambria Math" pitchFamily="34" charset="-120"/>
                              </a:rPr>
                              <m:t>𝐺𝑚</m:t>
                            </m:r>
                          </m:num>
                          <m:den>
                            <m:r>
                              <a:rPr lang="en-US" altLang="zh-CN" b="0" i="0">
                                <a:solidFill>
                                  <a:srgbClr val="000000"/>
                                </a:solidFill>
                                <a:latin typeface="Cambria Math" pitchFamily="34" charset="0"/>
                                <a:ea typeface="Cambria Math" pitchFamily="34" charset="-122"/>
                                <a:cs typeface="Cambria Math" pitchFamily="34" charset="-120"/>
                              </a:rPr>
                              <m:t>3</m:t>
                            </m:r>
                            <m:r>
                              <a:rPr lang="en-US" altLang="zh-CN" b="0" i="0">
                                <a:solidFill>
                                  <a:srgbClr val="000000"/>
                                </a:solidFill>
                                <a:latin typeface="Cambria Math" pitchFamily="34" charset="0"/>
                                <a:ea typeface="Cambria Math" pitchFamily="34" charset="-122"/>
                                <a:cs typeface="Cambria Math" pitchFamily="34" charset="-120"/>
                              </a:rPr>
                              <m:t>𝑅</m:t>
                            </m:r>
                          </m:den>
                        </m:f>
                      </m:e>
                    </m:rad>
                  </m:oMath>
                </a14:m>
                <a:r>
                  <a:rPr lang="en-US" altLang="zh-CN"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1</m:t>
                            </m:r>
                          </m:sub>
                        </m:sSub>
                      </m:num>
                      <m:den>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2</m:t>
                            </m:r>
                          </m:sub>
                        </m:sSub>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𝐺𝑚</m:t>
                                </m:r>
                              </m:num>
                              <m:den>
                                <m:r>
                                  <a:rPr lang="en-US" altLang="zh-CN" b="0" i="0">
                                    <a:solidFill>
                                      <a:srgbClr val="000000"/>
                                    </a:solidFill>
                                    <a:latin typeface="Cambria Math" pitchFamily="34" charset="0"/>
                                    <a:ea typeface="Cambria Math" pitchFamily="34" charset="-122"/>
                                    <a:cs typeface="Cambria Math" pitchFamily="34" charset="-120"/>
                                  </a:rPr>
                                  <m:t>4</m:t>
                                </m:r>
                                <m:r>
                                  <a:rPr lang="en-US" altLang="zh-CN" b="0" i="0">
                                    <a:solidFill>
                                      <a:srgbClr val="000000"/>
                                    </a:solidFill>
                                    <a:latin typeface="Cambria Math" pitchFamily="34" charset="0"/>
                                    <a:ea typeface="Cambria Math" pitchFamily="34" charset="-122"/>
                                    <a:cs typeface="Cambria Math" pitchFamily="34" charset="-120"/>
                                  </a:rPr>
                                  <m:t>𝑅</m:t>
                                </m:r>
                              </m:den>
                            </m:f>
                          </m:e>
                        </m:rad>
                      </m:num>
                      <m:den>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3</m:t>
                                    </m:r>
                                  </m:e>
                                </m:rad>
                                <m:r>
                                  <a:rPr lang="en-US" altLang="zh-CN" b="0" i="0">
                                    <a:solidFill>
                                      <a:srgbClr val="000000"/>
                                    </a:solidFill>
                                    <a:latin typeface="Cambria Math" pitchFamily="34" charset="0"/>
                                    <a:ea typeface="Cambria Math" pitchFamily="34" charset="-122"/>
                                    <a:cs typeface="Cambria Math" pitchFamily="34" charset="-120"/>
                                  </a:rPr>
                                  <m:t>𝐺𝑚</m:t>
                                </m:r>
                              </m:num>
                              <m:den>
                                <m:r>
                                  <a:rPr lang="en-US" altLang="zh-CN" b="0" i="0">
                                    <a:solidFill>
                                      <a:srgbClr val="000000"/>
                                    </a:solidFill>
                                    <a:latin typeface="Cambria Math" pitchFamily="34" charset="0"/>
                                    <a:ea typeface="Cambria Math" pitchFamily="34" charset="-122"/>
                                    <a:cs typeface="Cambria Math" pitchFamily="34" charset="-120"/>
                                  </a:rPr>
                                  <m:t>3</m:t>
                                </m:r>
                                <m:r>
                                  <a:rPr lang="en-US" altLang="zh-CN" b="0" i="0">
                                    <a:solidFill>
                                      <a:srgbClr val="000000"/>
                                    </a:solidFill>
                                    <a:latin typeface="Cambria Math" pitchFamily="34" charset="0"/>
                                    <a:ea typeface="Cambria Math" pitchFamily="34" charset="-122"/>
                                    <a:cs typeface="Cambria Math" pitchFamily="34" charset="-120"/>
                                  </a:rPr>
                                  <m:t>𝑅</m:t>
                                </m:r>
                              </m:den>
                            </m:f>
                          </m:e>
                        </m:rad>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ad>
                          <m:rad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r>
                              <a:rPr lang="en-US" altLang="zh-CN" b="0" i="0">
                                <a:solidFill>
                                  <a:srgbClr val="000000"/>
                                </a:solidFill>
                                <a:latin typeface="Cambria Math" pitchFamily="34" charset="0"/>
                                <a:ea typeface="Cambria Math" pitchFamily="34" charset="-122"/>
                                <a:cs typeface="Cambria Math" pitchFamily="34" charset="-120"/>
                              </a:rPr>
                              <m:t>4</m:t>
                            </m:r>
                          </m:deg>
                          <m:e>
                            <m:r>
                              <a:rPr lang="en-US" altLang="zh-CN" b="0" i="0">
                                <a:solidFill>
                                  <a:srgbClr val="000000"/>
                                </a:solidFill>
                                <a:latin typeface="Cambria Math" pitchFamily="34" charset="0"/>
                                <a:ea typeface="Cambria Math" pitchFamily="34" charset="-122"/>
                                <a:cs typeface="Cambria Math" pitchFamily="34" charset="-120"/>
                              </a:rPr>
                              <m:t>3</m:t>
                            </m:r>
                          </m:e>
                        </m:rad>
                      </m:num>
                      <m:den>
                        <m:r>
                          <a:rPr lang="en-US" altLang="zh-CN"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mc:Choice>
        <mc:Fallback>
          <p:sp>
            <p:nvSpPr>
              <p:cNvPr id="5" name="QC_4_AS.17_2#4ce4f8ff5?htil=3&amp;vop=1&amp;pid=2c3ec616f&amp;color=0,0,0&amp;bbb=1&amp;hb=1&amp;hs=1">
                <a:extLst>
                  <a:ext uri="{FF2B5EF4-FFF2-40B4-BE49-F238E27FC236}">
                    <a16:creationId xmlns:a16="http://schemas.microsoft.com/office/drawing/2014/main" id="{D2CB952F-2707-D34D-C8C3-5706A543346C}"/>
                  </a:ext>
                </a:extLst>
              </p:cNvPr>
              <p:cNvSpPr>
                <a:spLocks noRot="1" noChangeAspect="1" noMove="1" noResize="1" noEditPoints="1" noAdjustHandles="1" noChangeArrowheads="1" noChangeShapeType="1" noTextEdit="1"/>
              </p:cNvSpPr>
              <p:nvPr/>
            </p:nvSpPr>
            <p:spPr>
              <a:xfrm>
                <a:off x="827992" y="4573718"/>
                <a:ext cx="10536017" cy="1398461"/>
              </a:xfrm>
              <a:prstGeom prst="rect">
                <a:avLst/>
              </a:prstGeom>
              <a:blipFill>
                <a:blip r:embed="rId5"/>
                <a:stretch>
                  <a:fillRect l="-138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bg/>
                                          </p:spTgt>
                                        </p:tgtEl>
                                        <p:attrNameLst>
                                          <p:attrName>style.visibility</p:attrName>
                                        </p:attrNameLst>
                                      </p:cBhvr>
                                      <p:to>
                                        <p:strVal val="visible"/>
                                      </p:to>
                                    </p:set>
                                    <p:anim calcmode="lin" valueType="num">
                                      <p:cBhvr additive="base">
                                        <p:cTn id="1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2" dur="500" fill="hold"/>
                                        <p:tgtEl>
                                          <p:spTgt spid="4">
                                            <p:bg/>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 calcmode="lin" valueType="num">
                                      <p:cBhvr additive="base">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calcmode="lin" valueType="num">
                                      <p:cBhvr additive="base">
                                        <p:cTn id="2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bg/>
                                          </p:spTgt>
                                        </p:tgtEl>
                                        <p:attrNameLst>
                                          <p:attrName>style.visibility</p:attrName>
                                        </p:attrNameLst>
                                      </p:cBhvr>
                                      <p:to>
                                        <p:strVal val="visible"/>
                                      </p:to>
                                    </p:set>
                                    <p:anim calcmode="lin" valueType="num">
                                      <p:cBhvr additive="base">
                                        <p:cTn id="3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5">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anim calcmode="lin" valueType="num">
                                      <p:cBhvr additive="base">
                                        <p:cTn id="3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1" end="1"/>
                                            </p:txEl>
                                          </p:spTgt>
                                        </p:tgtEl>
                                        <p:attrNameLst>
                                          <p:attrName>style.visibility</p:attrName>
                                        </p:attrNameLst>
                                      </p:cBhvr>
                                      <p:to>
                                        <p:strVal val="visible"/>
                                      </p:to>
                                    </p:set>
                                    <p:anim calcmode="lin" valueType="num">
                                      <p:cBhvr additive="base">
                                        <p:cTn id="3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8_1#49d9aa31c?vop=1&amp;pid=2c3ec616f&amp;color=0,0,0&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）如图所示，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𝑆</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三颗星体分别位于等边三角形的三个顶点处</a:t>
                </a:r>
                <a:r>
                  <a:rPr lang="en-US" altLang="zh-CN" sz="1800" b="0" i="0">
                    <a:solidFill>
                      <a:srgbClr val="000000"/>
                    </a:solidFill>
                    <a:latin typeface="微软雅黑" pitchFamily="34" charset="0"/>
                    <a:ea typeface="微软雅黑" pitchFamily="34" charset="-122"/>
                    <a:cs typeface="微软雅黑" pitchFamily="34" charset="-120"/>
                  </a:rPr>
                  <a:t>，在相互之间的万有引力作</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用下</a:t>
                </a:r>
                <a:r>
                  <a:rPr lang="en-US" altLang="zh-CN" sz="1800" b="0" i="0" dirty="0">
                    <a:solidFill>
                      <a:srgbClr val="000000"/>
                    </a:solidFill>
                    <a:latin typeface="微软雅黑" pitchFamily="34" charset="0"/>
                    <a:ea typeface="微软雅黑" pitchFamily="34" charset="-122"/>
                    <a:cs typeface="微软雅黑" pitchFamily="34" charset="-120"/>
                  </a:rPr>
                  <a:t>，在三角形所在的平面内绕圆心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做匀速圆周运动，忽略其他星体对它们的作用</a:t>
                </a:r>
                <a:r>
                  <a:rPr lang="en-US" altLang="zh-CN" sz="1800" b="0" i="0">
                    <a:solidFill>
                      <a:srgbClr val="000000"/>
                    </a:solidFill>
                    <a:latin typeface="微软雅黑" pitchFamily="34" charset="0"/>
                    <a:ea typeface="微软雅黑" pitchFamily="34" charset="-122"/>
                    <a:cs typeface="微软雅黑" pitchFamily="34" charset="-120"/>
                  </a:rPr>
                  <a:t>.则下列说法正确的是</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18_1#49d9aa31c?vop=1&amp;pid=2c3ec616f&amp;color=0,0,0&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1215" b="-12308"/>
                </a:stretch>
              </a:blipFill>
              <a:ln/>
            </p:spPr>
            <p:txBody>
              <a:bodyPr/>
              <a:lstStyle/>
              <a:p>
                <a:r>
                  <a:rPr lang="zh-CN" altLang="en-US">
                    <a:noFill/>
                  </a:rPr>
                  <a:t> </a:t>
                </a:r>
              </a:p>
            </p:txBody>
          </p:sp>
        </mc:Fallback>
      </mc:AlternateContent>
      <p:sp>
        <p:nvSpPr>
          <p:cNvPr id="3" name="QC_4_AN.19_1#49d9aa31c.bracket?vop=1&amp;pid=2c3ec616f&amp;color=0,0,0&amp;vpa=4&amp;bbb=1"/>
          <p:cNvSpPr/>
          <p:nvPr/>
        </p:nvSpPr>
        <p:spPr>
          <a:xfrm>
            <a:off x="1040860" y="23368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BD</a:t>
            </a:r>
            <a:endParaRPr lang="en-US" altLang="zh-CN" dirty="0"/>
          </a:p>
        </p:txBody>
      </p:sp>
      <p:pic>
        <p:nvPicPr>
          <p:cNvPr id="4" name="QC_4_BD.18_2#49d9aa31c?vop=1&amp;pid=2c3ec616f&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532120" y="2834832"/>
            <a:ext cx="1124712" cy="13441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8_3#49d9aa31c.choices?vop=1&amp;pid=2c3ec616f&amp;color=0,0,0&amp;bbb=1"/>
              <p:cNvSpPr/>
              <p:nvPr/>
            </p:nvSpPr>
            <p:spPr>
              <a:xfrm>
                <a:off x="832104" y="4308032"/>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𝑆</m:t>
                    </m:r>
                  </m:oMath>
                </a14:m>
                <a:r>
                  <a:rPr lang="en-US" altLang="zh-CN" sz="1800" b="0" i="0">
                    <a:solidFill>
                      <a:srgbClr val="000000"/>
                    </a:solidFill>
                    <a:latin typeface="微软雅黑" pitchFamily="34" charset="0"/>
                    <a:ea typeface="微软雅黑" pitchFamily="34" charset="-122"/>
                    <a:cs typeface="微软雅黑" pitchFamily="34" charset="-120"/>
                  </a:rPr>
                  <a:t>三颗星体的线速度大小相等</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𝑆</m:t>
                    </m:r>
                  </m:oMath>
                </a14:m>
                <a:r>
                  <a:rPr lang="en-US" altLang="zh-CN" sz="1800" b="0" i="0" dirty="0">
                    <a:solidFill>
                      <a:srgbClr val="000000"/>
                    </a:solidFill>
                    <a:latin typeface="微软雅黑" pitchFamily="34" charset="0"/>
                    <a:ea typeface="微软雅黑" pitchFamily="34" charset="-122"/>
                    <a:cs typeface="微软雅黑" pitchFamily="34" charset="-120"/>
                  </a:rPr>
                  <a:t>三颗星体中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𝑆</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星的质量最小</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𝑆</m:t>
                    </m:r>
                  </m:oMath>
                </a14:m>
                <a:r>
                  <a:rPr lang="en-US" altLang="zh-CN" sz="1800" b="0" i="0" dirty="0">
                    <a:solidFill>
                      <a:srgbClr val="000000"/>
                    </a:solidFill>
                    <a:latin typeface="微软雅黑" pitchFamily="34" charset="0"/>
                    <a:ea typeface="微软雅黑" pitchFamily="34" charset="-122"/>
                    <a:cs typeface="微软雅黑" pitchFamily="34" charset="-120"/>
                  </a:rPr>
                  <a:t>三颗星体中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𝑆</m:t>
                    </m:r>
                  </m:oMath>
                </a14:m>
                <a:r>
                  <a:rPr lang="en-US" altLang="zh-CN" sz="1800" b="0" i="0">
                    <a:solidFill>
                      <a:srgbClr val="000000"/>
                    </a:solidFill>
                    <a:latin typeface="微软雅黑" pitchFamily="34" charset="0"/>
                    <a:ea typeface="微软雅黑" pitchFamily="34" charset="-122"/>
                    <a:cs typeface="微软雅黑" pitchFamily="34" charset="-120"/>
                  </a:rPr>
                  <a:t>星的加速度最小</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𝑆</m:t>
                    </m:r>
                  </m:oMath>
                </a14:m>
                <a:r>
                  <a:rPr lang="en-US" altLang="zh-CN" sz="1800" b="0" i="0" dirty="0">
                    <a:solidFill>
                      <a:srgbClr val="000000"/>
                    </a:solidFill>
                    <a:latin typeface="微软雅黑" pitchFamily="34" charset="0"/>
                    <a:ea typeface="微软雅黑" pitchFamily="34" charset="-122"/>
                    <a:cs typeface="微软雅黑" pitchFamily="34" charset="-120"/>
                  </a:rPr>
                  <a:t>三颗星体中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𝑆</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星所受的合力最小</a:t>
                </a:r>
                <a:endParaRPr lang="en-US" altLang="zh-CN" sz="1800" dirty="0"/>
              </a:p>
            </p:txBody>
          </p:sp>
        </mc:Choice>
        <mc:Fallback>
          <p:sp>
            <p:nvSpPr>
              <p:cNvPr id="5" name="QC_4_BD.18_3#49d9aa31c.choices?vop=1&amp;pid=2c3ec616f&amp;color=0,0,0&amp;bbb=1"/>
              <p:cNvSpPr>
                <a:spLocks noRot="1" noChangeAspect="1" noMove="1" noResize="1" noEditPoints="1" noAdjustHandles="1" noChangeArrowheads="1" noChangeShapeType="1" noTextEdit="1"/>
              </p:cNvSpPr>
              <p:nvPr/>
            </p:nvSpPr>
            <p:spPr>
              <a:xfrm>
                <a:off x="832104" y="4308032"/>
                <a:ext cx="10533888" cy="770255"/>
              </a:xfrm>
              <a:prstGeom prst="rect">
                <a:avLst/>
              </a:prstGeom>
              <a:blipFill>
                <a:blip r:embed="rId5"/>
                <a:stretch>
                  <a:fillRect l="-1389" b="-182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0_1#49d9aa31c?vop=1&amp;pid=2c3ec616f&amp;color=0,0,0&amp;bt=1&amp;bbb=1&amp;hb=1"/>
              <p:cNvSpPr/>
              <p:nvPr/>
            </p:nvSpPr>
            <p:spPr>
              <a:xfrm>
                <a:off x="832104" y="1512000"/>
                <a:ext cx="10533888" cy="243840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【解析】三星系统中三颗星体都绕同一圆心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做匀速圆周运动，它们转动的角速度相同</a:t>
                </a:r>
                <a:r>
                  <a:rPr lang="en-US" altLang="zh-CN" sz="1800" b="0" i="0">
                    <a:solidFill>
                      <a:srgbClr val="000000"/>
                    </a:solidFill>
                    <a:latin typeface="微软雅黑" pitchFamily="34" charset="0"/>
                    <a:ea typeface="微软雅黑" pitchFamily="34" charset="-122"/>
                    <a:cs typeface="微软雅黑" pitchFamily="34" charset="-120"/>
                  </a:rPr>
                  <a:t>，由线速度与角速</a:t>
                </a:r>
              </a:p>
              <a:p>
                <a:pPr latinLnBrk="1">
                  <a:lnSpc>
                    <a:spcPts val="3200"/>
                  </a:lnSpc>
                </a:pPr>
                <a:r>
                  <a:rPr lang="en-US" altLang="zh-CN" sz="1800" b="0" i="0">
                    <a:solidFill>
                      <a:srgbClr val="000000"/>
                    </a:solidFill>
                    <a:latin typeface="微软雅黑" pitchFamily="34" charset="0"/>
                    <a:ea typeface="微软雅黑" pitchFamily="34" charset="-122"/>
                    <a:cs typeface="微软雅黑" pitchFamily="34" charset="-120"/>
                  </a:rPr>
                  <a:t>度的关系公式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，可知星体的线速度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𝑃</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𝑄</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𝑆</m:t>
                        </m:r>
                      </m:sub>
                    </m:sSub>
                  </m:oMath>
                </a14:m>
                <a:r>
                  <a:rPr lang="en-US" altLang="zh-CN" sz="1800" b="0" i="0" dirty="0">
                    <a:solidFill>
                      <a:srgbClr val="000000"/>
                    </a:solidFill>
                    <a:latin typeface="微软雅黑" pitchFamily="34" charset="0"/>
                    <a:ea typeface="微软雅黑" pitchFamily="34" charset="-122"/>
                    <a:cs typeface="微软雅黑" pitchFamily="34" charset="-120"/>
                  </a:rPr>
                  <a:t>，故A错误；根据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𝑟</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𝑆</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三颗星体</a:t>
                </a:r>
              </a:p>
              <a:p>
                <a:pPr latinLnBrk="1">
                  <a:lnSpc>
                    <a:spcPts val="3200"/>
                  </a:lnSpc>
                </a:pPr>
                <a:r>
                  <a:rPr lang="en-US" altLang="zh-CN" sz="1800" b="0" i="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𝑆</m:t>
                    </m:r>
                  </m:oMath>
                </a14:m>
                <a:r>
                  <a:rPr lang="en-US" altLang="zh-CN" sz="1800" b="0" i="0" dirty="0">
                    <a:solidFill>
                      <a:srgbClr val="000000"/>
                    </a:solidFill>
                    <a:latin typeface="微软雅黑" pitchFamily="34" charset="0"/>
                    <a:ea typeface="微软雅黑" pitchFamily="34" charset="-122"/>
                    <a:cs typeface="微软雅黑" pitchFamily="34" charset="-120"/>
                  </a:rPr>
                  <a:t>星的加速度最大，故C错误；三颗星体都绕同一圆心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做匀速圆周运动</a:t>
                </a:r>
                <a:r>
                  <a:rPr lang="en-US" altLang="zh-CN" sz="1800" b="0" i="0">
                    <a:solidFill>
                      <a:srgbClr val="000000"/>
                    </a:solidFill>
                    <a:latin typeface="微软雅黑" pitchFamily="34" charset="0"/>
                    <a:ea typeface="微软雅黑" pitchFamily="34" charset="-122"/>
                    <a:cs typeface="微软雅黑" pitchFamily="34" charset="-120"/>
                  </a:rPr>
                  <a:t>，每个星体受到另外两个星体的</a:t>
                </a:r>
              </a:p>
              <a:p>
                <a:pPr latinLnBrk="1">
                  <a:lnSpc>
                    <a:spcPts val="3200"/>
                  </a:lnSpc>
                </a:pPr>
                <a:r>
                  <a:rPr lang="en-US" altLang="zh-CN" sz="1800" b="0" i="0">
                    <a:solidFill>
                      <a:srgbClr val="000000"/>
                    </a:solidFill>
                    <a:latin typeface="微软雅黑" pitchFamily="34" charset="0"/>
                    <a:ea typeface="微软雅黑" pitchFamily="34" charset="-122"/>
                    <a:cs typeface="微软雅黑" pitchFamily="34" charset="-120"/>
                  </a:rPr>
                  <a:t>万有引力的合力需指向</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点，因此可得星体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𝑆</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受力如图甲、乙所示，可知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𝑆</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间的万有引力大小等于</a:t>
                </a:r>
              </a:p>
              <a:p>
                <a:pPr latinLnBrk="1">
                  <a:lnSpc>
                    <a:spcPts val="32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𝑆</m:t>
                    </m:r>
                  </m:oMath>
                </a14:m>
                <a:r>
                  <a:rPr lang="zh-CN" altLang="en-US" b="0" i="0" kern="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间的万有引力大小，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𝑆</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间的万有引力小于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𝑄</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间的万有引力，两图中的两分力的夹角相等</a:t>
                </a:r>
                <a:r>
                  <a:rPr lang="en-US" altLang="zh-CN" sz="1800" b="0" i="0">
                    <a:solidFill>
                      <a:srgbClr val="000000"/>
                    </a:solidFill>
                    <a:latin typeface="微软雅黑" pitchFamily="34" charset="0"/>
                    <a:ea typeface="微软雅黑" pitchFamily="34" charset="-122"/>
                    <a:cs typeface="微软雅黑" pitchFamily="34" charset="-120"/>
                  </a:rPr>
                  <a:t>，都为</a:t>
                </a:r>
              </a:p>
              <a:p>
                <a:pPr latinLnBrk="1">
                  <a:lnSpc>
                    <a:spcPts val="3200"/>
                  </a:lnSpc>
                </a:pPr>
                <a14:m>
                  <m:oMath xmlns:m="http://schemas.openxmlformats.org/officeDocument/2006/math">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60</m:t>
                        </m:r>
                      </m:e>
                      <m:sup>
                        <m:r>
                          <a:rPr lang="en-US" altLang="zh-CN" b="0" i="0">
                            <a:solidFill>
                              <a:srgbClr val="000000"/>
                            </a:solidFill>
                            <a:latin typeface="Cambria Math" pitchFamily="34" charset="0"/>
                            <a:ea typeface="Cambria Math" pitchFamily="34" charset="-122"/>
                            <a:cs typeface="Cambria Math" pitchFamily="34" charset="-120"/>
                          </a:rPr>
                          <m:t>∘</m:t>
                        </m:r>
                      </m:sup>
                    </m:sSup>
                  </m:oMath>
                </a14:m>
                <a:r>
                  <a:rPr lang="zh-CN" altLang="en-US" b="0" i="0" kern="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因此</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𝑆</m:t>
                        </m:r>
                      </m:sub>
                    </m:sSub>
                    <m:r>
                      <a:rPr lang="en-US" altLang="zh-CN" b="0" i="0">
                        <a:solidFill>
                          <a:srgbClr val="000000"/>
                        </a:solidFill>
                        <a:latin typeface="Cambria Math" pitchFamily="34" charset="0"/>
                        <a:ea typeface="Cambria Math" pitchFamily="34" charset="-122"/>
                        <a:cs typeface="Cambria Math" pitchFamily="34" charset="-120"/>
                      </a:rPr>
                      <m:t>&lt;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𝑃</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𝐹</m:t>
                        </m:r>
                      </m:e>
                      <m:sub>
                        <m:r>
                          <a:rPr lang="en-US" altLang="zh-CN" b="0" i="0">
                            <a:solidFill>
                              <a:srgbClr val="000000"/>
                            </a:solidFill>
                            <a:latin typeface="Cambria Math" pitchFamily="34" charset="0"/>
                            <a:ea typeface="Cambria Math" pitchFamily="34" charset="-122"/>
                            <a:cs typeface="Cambria Math" pitchFamily="34" charset="-120"/>
                          </a:rPr>
                          <m:t>𝑄</m:t>
                        </m:r>
                      </m:sub>
                    </m:sSub>
                  </m:oMath>
                </a14:m>
                <a:r>
                  <a:rPr lang="en-US" altLang="zh-CN" b="0" i="0" dirty="0">
                    <a:solidFill>
                      <a:srgbClr val="000000"/>
                    </a:solidFill>
                    <a:latin typeface="微软雅黑" pitchFamily="34" charset="0"/>
                    <a:ea typeface="微软雅黑" pitchFamily="34" charset="-122"/>
                    <a:cs typeface="微软雅黑" pitchFamily="34" charset="-120"/>
                  </a:rPr>
                  <a:t>，根据</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𝐹</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𝐺𝑀𝑚</m:t>
                        </m:r>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𝑟</m:t>
                            </m:r>
                          </m:e>
                          <m:sup>
                            <m:r>
                              <a:rPr lang="en-US" altLang="zh-CN" b="0" i="0">
                                <a:solidFill>
                                  <a:srgbClr val="000000"/>
                                </a:solidFill>
                                <a:latin typeface="Cambria Math" pitchFamily="34" charset="0"/>
                                <a:ea typeface="Cambria Math" pitchFamily="34" charset="-122"/>
                                <a:cs typeface="Cambria Math" pitchFamily="34" charset="-120"/>
                              </a:rPr>
                              <m:t>2</m:t>
                            </m:r>
                          </m:sup>
                        </m:sSup>
                      </m:den>
                    </m:f>
                  </m:oMath>
                </a14:m>
                <a:r>
                  <a:rPr lang="en-US" altLang="zh-CN" b="0" i="0" dirty="0">
                    <a:solidFill>
                      <a:srgbClr val="000000"/>
                    </a:solidFill>
                    <a:latin typeface="微软雅黑" pitchFamily="34" charset="0"/>
                    <a:ea typeface="微软雅黑" pitchFamily="34" charset="-122"/>
                    <a:cs typeface="微软雅黑" pitchFamily="34" charset="-120"/>
                  </a:rPr>
                  <a:t>，可知</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𝑆</m:t>
                        </m:r>
                      </m:sub>
                    </m:sSub>
                    <m:r>
                      <a:rPr lang="en-US" altLang="zh-CN" b="0" i="0">
                        <a:solidFill>
                          <a:srgbClr val="000000"/>
                        </a:solidFill>
                        <a:latin typeface="Cambria Math" pitchFamily="34" charset="0"/>
                        <a:ea typeface="Cambria Math" pitchFamily="34" charset="-122"/>
                        <a:cs typeface="Cambria Math" pitchFamily="34" charset="-120"/>
                      </a:rPr>
                      <m:t>&lt;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𝑃</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𝑄</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，故B、D正确.</a:t>
                </a:r>
                <a:endParaRPr lang="en-US" altLang="zh-CN" dirty="0"/>
              </a:p>
            </p:txBody>
          </p:sp>
        </mc:Choice>
        <mc:Fallback>
          <p:sp>
            <p:nvSpPr>
              <p:cNvPr id="2" name="QC_4_AS.20_1#49d9aa31c?vop=1&amp;pid=2c3ec616f&amp;color=0,0,0&amp;bt=1&amp;bbb=1&amp;hb=1"/>
              <p:cNvSpPr>
                <a:spLocks noRot="1" noChangeAspect="1" noMove="1" noResize="1" noEditPoints="1" noAdjustHandles="1" noChangeArrowheads="1" noChangeShapeType="1" noTextEdit="1"/>
              </p:cNvSpPr>
              <p:nvPr/>
            </p:nvSpPr>
            <p:spPr>
              <a:xfrm>
                <a:off x="832104" y="1512000"/>
                <a:ext cx="10533888" cy="2438400"/>
              </a:xfrm>
              <a:prstGeom prst="rect">
                <a:avLst/>
              </a:prstGeom>
              <a:blipFill>
                <a:blip r:embed="rId3"/>
                <a:stretch>
                  <a:fillRect l="-1389" r="-1389" b="-3500"/>
                </a:stretch>
              </a:blipFill>
              <a:ln/>
            </p:spPr>
            <p:txBody>
              <a:bodyPr/>
              <a:lstStyle/>
              <a:p>
                <a:r>
                  <a:rPr lang="zh-CN" altLang="en-US">
                    <a:noFill/>
                  </a:rPr>
                  <a:t> </a:t>
                </a:r>
              </a:p>
            </p:txBody>
          </p:sp>
        </mc:Fallback>
      </mc:AlternateContent>
      <p:pic>
        <p:nvPicPr>
          <p:cNvPr id="3" name="QC_4_AS.20_3#49d9aa31c?iti=3&amp;htil=1&amp;vop=1&amp;pid=2c3ec616f&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898648" y="4090735"/>
            <a:ext cx="1124712" cy="13441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4_AS.20_4#49d9aa31c?iti=4&amp;htil=1&amp;vop=1&amp;pid=2c3ec616f&amp;color=0,0,0&amp;tib=255,255,255"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165592" y="4081591"/>
            <a:ext cx="1124712" cy="13441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AS.20_5#49d9aa31c?iti=3&amp;htil=1&amp;vop=1&amp;pid=2c3ec616f&amp;color=0,0,0"/>
          <p:cNvSpPr/>
          <p:nvPr/>
        </p:nvSpPr>
        <p:spPr>
          <a:xfrm>
            <a:off x="3320510" y="5561903"/>
            <a:ext cx="280988" cy="363601"/>
          </a:xfrm>
          <a:prstGeom prst="rect">
            <a:avLst/>
          </a:prstGeom>
          <a:noFill/>
          <a:ln/>
        </p:spPr>
        <p:txBody>
          <a:bodyPr wrap="square" lIns="0" tIns="0" rIns="0" bIns="0" rtlCol="0" anchor="t"/>
          <a:lstStyle/>
          <a:p>
            <a:pPr algn="ctr" latinLnBrk="1">
              <a:lnSpc>
                <a:spcPct val="148000"/>
              </a:lnSpc>
            </a:pPr>
            <a:r>
              <a:rPr lang="en-US" altLang="zh-CN" sz="1800" b="0" i="0" dirty="0">
                <a:solidFill>
                  <a:srgbClr val="000000"/>
                </a:solidFill>
                <a:latin typeface="微软雅黑" pitchFamily="34" charset="0"/>
                <a:ea typeface="微软雅黑" pitchFamily="34" charset="-122"/>
                <a:cs typeface="微软雅黑" pitchFamily="34" charset="-120"/>
              </a:rPr>
              <a:t>甲</a:t>
            </a:r>
            <a:endParaRPr lang="en-US" altLang="zh-CN" sz="1800" dirty="0"/>
          </a:p>
        </p:txBody>
      </p:sp>
      <p:sp>
        <p:nvSpPr>
          <p:cNvPr id="6" name="QC_4_AS.20_6#49d9aa31c?iti=4&amp;htil=1&amp;vop=1&amp;pid=2c3ec616f&amp;color=0,0,0"/>
          <p:cNvSpPr/>
          <p:nvPr/>
        </p:nvSpPr>
        <p:spPr>
          <a:xfrm>
            <a:off x="8587454" y="5552759"/>
            <a:ext cx="280988" cy="363601"/>
          </a:xfrm>
          <a:prstGeom prst="rect">
            <a:avLst/>
          </a:prstGeom>
          <a:noFill/>
          <a:ln/>
        </p:spPr>
        <p:txBody>
          <a:bodyPr wrap="square" lIns="0" tIns="0" rIns="0" bIns="0" rtlCol="0" anchor="t"/>
          <a:lstStyle/>
          <a:p>
            <a:pPr algn="ctr" latinLnBrk="1">
              <a:lnSpc>
                <a:spcPct val="148000"/>
              </a:lnSpc>
            </a:pPr>
            <a:r>
              <a:rPr lang="en-US" altLang="zh-CN" sz="1800" b="0" i="0" dirty="0">
                <a:solidFill>
                  <a:srgbClr val="000000"/>
                </a:solidFill>
                <a:latin typeface="微软雅黑" pitchFamily="34" charset="0"/>
                <a:ea typeface="微软雅黑" pitchFamily="34" charset="-122"/>
                <a:cs typeface="微软雅黑" pitchFamily="34" charset="-120"/>
              </a:rPr>
              <a:t>乙</a:t>
            </a:r>
            <a:endParaRPr lang="en-US" altLang="zh-CN" sz="1800"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1_1#b7140276d?vop=1&amp;pid=2c3ec616f&amp;color=0,0,0&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易错题</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在万有引力作用下，太空中的三个天体可以做相对位置不变的圆周运动.假设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两个天体的</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质量均为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，相距为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，其连线的中点为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，另一天体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（图中未画出）质量为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处于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连线的垂直平分线上某特殊位置</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可视为绕</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点做角速度相同的匀速圆周运动，</a:t>
                </a:r>
                <a:r>
                  <a:rPr lang="en-US" altLang="zh-CN" sz="1800" b="0" i="0">
                    <a:solidFill>
                      <a:srgbClr val="000000"/>
                    </a:solidFill>
                    <a:latin typeface="微软雅黑" pitchFamily="34" charset="0"/>
                    <a:ea typeface="微软雅黑" pitchFamily="34" charset="-122"/>
                    <a:cs typeface="微软雅黑" pitchFamily="34" charset="-120"/>
                  </a:rPr>
                  <a:t>且相对位置不变，</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忽略其他天体的影响</a:t>
                </a:r>
                <a:r>
                  <a:rPr lang="en-US" altLang="zh-CN" b="0" i="0" dirty="0">
                    <a:solidFill>
                      <a:srgbClr val="000000"/>
                    </a:solidFill>
                    <a:latin typeface="微软雅黑" pitchFamily="34" charset="0"/>
                    <a:ea typeface="微软雅黑" pitchFamily="34" charset="-122"/>
                    <a:cs typeface="微软雅黑" pitchFamily="34" charset="-120"/>
                  </a:rPr>
                  <a:t>，引力常量为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𝐺</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21_1#b7140276d?vop=1&amp;pid=2c3ec616f&amp;color=0,0,0&amp;bt=1&amp;bbb=1&amp;hb=1"/>
              <p:cNvSpPr>
                <a:spLocks noRot="1" noChangeAspect="1" noMove="1" noResize="1" noEditPoints="1" noAdjustHandles="1" noChangeArrowheads="1" noChangeShapeType="1" noTextEdit="1"/>
              </p:cNvSpPr>
              <p:nvPr/>
            </p:nvSpPr>
            <p:spPr>
              <a:xfrm>
                <a:off x="832104" y="1512000"/>
                <a:ext cx="10533888" cy="1608455"/>
              </a:xfrm>
              <a:prstGeom prst="rect">
                <a:avLst/>
              </a:prstGeom>
              <a:blipFill>
                <a:blip r:embed="rId3"/>
                <a:stretch>
                  <a:fillRect l="-1389" r="-2025" b="-9091"/>
                </a:stretch>
              </a:blipFill>
              <a:ln/>
            </p:spPr>
            <p:txBody>
              <a:bodyPr/>
              <a:lstStyle/>
              <a:p>
                <a:r>
                  <a:rPr lang="zh-CN" altLang="en-US">
                    <a:noFill/>
                  </a:rPr>
                  <a:t> </a:t>
                </a:r>
              </a:p>
            </p:txBody>
          </p:sp>
        </mc:Fallback>
      </mc:AlternateContent>
      <p:sp>
        <p:nvSpPr>
          <p:cNvPr id="3" name="QC_4_AN.22_1#b7140276d.bracket?vop=1&amp;pid=2c3ec616f&amp;color=0,0,0&amp;vpa=5"/>
          <p:cNvSpPr/>
          <p:nvPr/>
        </p:nvSpPr>
        <p:spPr>
          <a:xfrm>
            <a:off x="5056156" y="27559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pic>
        <p:nvPicPr>
          <p:cNvPr id="4" name="QC_4_BD.21_2#b7140276d?htil=5&amp;vop=1&amp;pid=2c3ec616f&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122721" y="3241232"/>
            <a:ext cx="1755648" cy="3749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21_3#b7140276d.choices?htil=5&amp;vop=1&amp;pid=2c3ec616f&amp;color=0,0,0&amp;bbb=1"/>
              <p:cNvSpPr/>
              <p:nvPr/>
            </p:nvSpPr>
            <p:spPr>
              <a:xfrm>
                <a:off x="832104" y="3114232"/>
                <a:ext cx="8695944" cy="1079500"/>
              </a:xfrm>
              <a:prstGeom prst="rect">
                <a:avLst/>
              </a:prstGeom>
              <a:noFill/>
              <a:ln/>
            </p:spPr>
            <p:txBody>
              <a:bodyPr wrap="none" lIns="0" tIns="0" rIns="0" bIns="0" rtlCol="0" anchor="t"/>
              <a:lstStyle/>
              <a:p>
                <a:pPr latinLnBrk="1">
                  <a:lnSpc>
                    <a:spcPts val="3600"/>
                  </a:lnSpc>
                  <a:tabLst>
                    <a:tab pos="4455922"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的线速度大小为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的</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oMath>
                </a14:m>
                <a:r>
                  <a:rPr lang="en-US" altLang="zh-CN" sz="1800" b="0" i="0">
                    <a:solidFill>
                      <a:srgbClr val="000000"/>
                    </a:solidFill>
                    <a:latin typeface="微软雅黑" pitchFamily="34" charset="0"/>
                    <a:ea typeface="微软雅黑" pitchFamily="34" charset="-122"/>
                    <a:cs typeface="微软雅黑" pitchFamily="34" charset="-120"/>
                  </a:rPr>
                  <a:t>倍</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的向心加速度大小为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的一半</a:t>
                </a:r>
                <a:endParaRPr lang="en-US" altLang="zh-CN" sz="1800" dirty="0"/>
              </a:p>
              <a:p>
                <a:pPr latinLnBrk="1">
                  <a:lnSpc>
                    <a:spcPts val="4900"/>
                  </a:lnSpc>
                  <a:tabLst>
                    <a:tab pos="4455922"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在一个周期内的路程为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的角速度大小为</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m:t>
                            </m:r>
                          </m:num>
                          <m:den>
                            <m:r>
                              <a:rPr lang="en-US" altLang="zh-CN" sz="1800" b="0" i="0">
                                <a:solidFill>
                                  <a:srgbClr val="000000"/>
                                </a:solidFill>
                                <a:latin typeface="Cambria Math" pitchFamily="34" charset="0"/>
                                <a:ea typeface="Cambria Math" pitchFamily="34" charset="-122"/>
                                <a:cs typeface="Cambria Math" pitchFamily="34" charset="-120"/>
                              </a:rPr>
                              <m:t>8</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3</m:t>
                                </m:r>
                              </m:sup>
                            </m:sSup>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21_3#b7140276d.choices?htil=5&amp;vop=1&amp;pid=2c3ec616f&amp;color=0,0,0&amp;bbb=1"/>
              <p:cNvSpPr>
                <a:spLocks noRot="1" noChangeAspect="1" noMove="1" noResize="1" noEditPoints="1" noAdjustHandles="1" noChangeArrowheads="1" noChangeShapeType="1" noTextEdit="1"/>
              </p:cNvSpPr>
              <p:nvPr/>
            </p:nvSpPr>
            <p:spPr>
              <a:xfrm>
                <a:off x="832104" y="3114232"/>
                <a:ext cx="8695944" cy="1079500"/>
              </a:xfrm>
              <a:prstGeom prst="rect">
                <a:avLst/>
              </a:prstGeom>
              <a:blipFill>
                <a:blip r:embed="rId5"/>
                <a:stretch>
                  <a:fillRect l="-1683" b="-16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3_1#b7140276d?vop=1&amp;pid=2c3ec616f&amp;color=0,0,0&amp;bt=1&amp;bbb=1&amp;hb=1"/>
              <p:cNvSpPr/>
              <p:nvPr/>
            </p:nvSpPr>
            <p:spPr>
              <a:xfrm>
                <a:off x="832104" y="1508760"/>
                <a:ext cx="10533888" cy="2526030"/>
              </a:xfrm>
              <a:prstGeom prst="rect">
                <a:avLst/>
              </a:prstGeom>
              <a:noFill/>
              <a:ln/>
            </p:spPr>
            <p:txBody>
              <a:bodyPr wrap="none" lIns="0" tIns="0" rIns="0" bIns="0" rtlCol="0" anchor="t"/>
              <a:lstStyle/>
              <a:p>
                <a:pPr algn="l" latinLnBrk="1">
                  <a:lnSpc>
                    <a:spcPts val="49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三个天体角速度相同，由于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，则对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天体有</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𝐺𝑀𝑀</m:t>
                        </m:r>
                      </m:num>
                      <m:den>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𝑟</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𝑀</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m:t>
                            </m:r>
                          </m:num>
                          <m:den>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3</m:t>
                                </m:r>
                              </m:sup>
                            </m:sSup>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t>
                </a:r>
                <a:r>
                  <a:rPr lang="en-US" altLang="zh-CN" sz="1800" b="0" i="0">
                    <a:solidFill>
                      <a:srgbClr val="000000"/>
                    </a:solidFill>
                    <a:latin typeface="微软雅黑" pitchFamily="34" charset="0"/>
                    <a:ea typeface="微软雅黑" pitchFamily="34" charset="-122"/>
                    <a:cs typeface="微软雅黑" pitchFamily="34" charset="-120"/>
                  </a:rPr>
                  <a:t>D错</a:t>
                </a:r>
              </a:p>
              <a:p>
                <a:pPr latinLnBrk="1">
                  <a:lnSpc>
                    <a:spcPts val="4200"/>
                  </a:lnSpc>
                </a:pPr>
                <a:r>
                  <a:rPr lang="en-US" altLang="zh-CN" sz="1800" b="0" i="0">
                    <a:solidFill>
                      <a:srgbClr val="000000"/>
                    </a:solidFill>
                    <a:latin typeface="微软雅黑" pitchFamily="34" charset="0"/>
                    <a:ea typeface="微软雅黑" pitchFamily="34" charset="-122"/>
                    <a:cs typeface="微软雅黑" pitchFamily="34" charset="-120"/>
                  </a:rPr>
                  <a:t>误</a:t>
                </a:r>
                <a:r>
                  <a:rPr lang="en-US" altLang="zh-CN" sz="1800" b="0" i="0" dirty="0">
                    <a:solidFill>
                      <a:srgbClr val="000000"/>
                    </a:solidFill>
                    <a:latin typeface="微软雅黑" pitchFamily="34" charset="0"/>
                    <a:ea typeface="微软雅黑" pitchFamily="34" charset="-122"/>
                    <a:cs typeface="微软雅黑" pitchFamily="34" charset="-120"/>
                  </a:rPr>
                  <a:t>；设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的连线与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连线中垂线的夹角为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天体有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𝑟</m:t>
                                </m:r>
                              </m:num>
                              <m:den>
                                <m:r>
                                  <m:rPr>
                                    <m:sty m:val="p"/>
                                  </m:rPr>
                                  <a:rPr lang="en-US" altLang="zh-CN" sz="1800" b="0" i="0">
                                    <a:solidFill>
                                      <a:srgbClr val="000000"/>
                                    </a:solidFill>
                                    <a:latin typeface="Cambria Math" pitchFamily="34" charset="0"/>
                                    <a:ea typeface="Cambria Math" pitchFamily="34" charset="-122"/>
                                    <a:cs typeface="Cambria Math" pitchFamily="34" charset="-120"/>
                                  </a:rPr>
                                  <m:t>sin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𝑟</m:t>
                        </m:r>
                      </m:num>
                      <m:den>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𝛼</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，解得</a:t>
                </a:r>
              </a:p>
              <a:p>
                <a:pPr latinLnBrk="1">
                  <a:lnSpc>
                    <a:spcPts val="44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zh-CN" altLang="en-US" b="0" i="0" kern="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的轨道半径为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𝑐</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𝑟</m:t>
                        </m:r>
                      </m:num>
                      <m:den>
                        <m:r>
                          <m:rPr>
                            <m:sty m:val="p"/>
                          </m:rPr>
                          <a:rPr lang="en-US" altLang="zh-CN" sz="1800" b="0" i="0">
                            <a:solidFill>
                              <a:srgbClr val="000000"/>
                            </a:solidFill>
                            <a:latin typeface="Cambria Math" pitchFamily="34" charset="0"/>
                            <a:ea typeface="Cambria Math" pitchFamily="34" charset="-122"/>
                            <a:cs typeface="Cambria Math" pitchFamily="34" charset="-120"/>
                          </a:rPr>
                          <m:t>tan</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30</m:t>
                            </m:r>
                          </m:e>
                          <m:sup>
                            <m:r>
                              <a:rPr lang="en-US" altLang="zh-CN" sz="1800" b="0" i="0">
                                <a:solidFill>
                                  <a:srgbClr val="000000"/>
                                </a:solidFill>
                                <a:latin typeface="Cambria Math" pitchFamily="34" charset="0"/>
                                <a:ea typeface="Cambria Math" pitchFamily="34" charset="-122"/>
                                <a:cs typeface="Cambria Math" pitchFamily="34" charset="-120"/>
                              </a:rPr>
                              <m:t>∘</m:t>
                            </m:r>
                          </m:sup>
                        </m:sSup>
                      </m:den>
                    </m:f>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𝜔</m:t>
                    </m:r>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的线速度大小为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的</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倍，故A正确</a:t>
                </a:r>
                <a:r>
                  <a:rPr lang="en-US" altLang="zh-CN" sz="1800" b="0" i="0">
                    <a:solidFill>
                      <a:srgbClr val="000000"/>
                    </a:solidFill>
                    <a:latin typeface="微软雅黑" pitchFamily="34" charset="0"/>
                    <a:ea typeface="微软雅黑" pitchFamily="34" charset="-122"/>
                    <a:cs typeface="微软雅黑" pitchFamily="34" charset="-120"/>
                  </a:rPr>
                  <a:t>；由</a:t>
                </a:r>
              </a:p>
              <a:p>
                <a:pPr latinLnBrk="1">
                  <a:lnSpc>
                    <a:spcPts val="36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的向心加速度大小是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的</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oMath>
                </a14:m>
                <a:r>
                  <a:rPr lang="en-US" altLang="zh-CN" sz="1800" b="0" i="0" dirty="0">
                    <a:solidFill>
                      <a:srgbClr val="000000"/>
                    </a:solidFill>
                    <a:latin typeface="微软雅黑" pitchFamily="34" charset="0"/>
                    <a:ea typeface="微软雅黑" pitchFamily="34" charset="-122"/>
                    <a:cs typeface="微软雅黑" pitchFamily="34" charset="-120"/>
                  </a:rPr>
                  <a:t>倍，故B错误；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在一个周期内运动的路程为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𝑠</m:t>
                    </m:r>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𝑐</m:t>
                        </m:r>
                      </m:sub>
                    </m:sSub>
                    <m:r>
                      <a:rPr lang="en-US" altLang="zh-CN" sz="1800" b="0" i="0">
                        <a:solidFill>
                          <a:srgbClr val="000000"/>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m:t>
                        </m:r>
                      </m:e>
                    </m:rad>
                    <m:r>
                      <m:rPr>
                        <m:sty m:val="p"/>
                      </m:rPr>
                      <a:rPr lang="en-US" altLang="zh-CN" sz="1800" b="0" i="0">
                        <a:solidFill>
                          <a:srgbClr val="000000"/>
                        </a:solidFill>
                        <a:latin typeface="Cambria Math" pitchFamily="34" charset="0"/>
                        <a:ea typeface="Cambria Math" pitchFamily="34" charset="-122"/>
                        <a:cs typeface="Cambria Math" pitchFamily="34" charset="-120"/>
                      </a:rPr>
                      <m:t>π</m:t>
                    </m:r>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故</a:t>
                </a:r>
                <a:r>
                  <a:rPr lang="en-US" altLang="zh-CN" b="0" i="0" dirty="0">
                    <a:solidFill>
                      <a:srgbClr val="000000"/>
                    </a:solidFill>
                    <a:latin typeface="微软雅黑" pitchFamily="34" charset="0"/>
                    <a:ea typeface="微软雅黑" pitchFamily="34" charset="-122"/>
                    <a:cs typeface="微软雅黑" pitchFamily="34" charset="-120"/>
                  </a:rPr>
                  <a:t>C错误.</a:t>
                </a:r>
                <a:endParaRPr lang="en-US" altLang="zh-CN" dirty="0"/>
              </a:p>
            </p:txBody>
          </p:sp>
        </mc:Choice>
        <mc:Fallback>
          <p:sp>
            <p:nvSpPr>
              <p:cNvPr id="2" name="QC_4_AS.23_1#b7140276d?vop=1&amp;pid=2c3ec616f&amp;color=0,0,0&amp;bt=1&amp;bbb=1&amp;hb=1"/>
              <p:cNvSpPr>
                <a:spLocks noRot="1" noChangeAspect="1" noMove="1" noResize="1" noEditPoints="1" noAdjustHandles="1" noChangeArrowheads="1" noChangeShapeType="1" noTextEdit="1"/>
              </p:cNvSpPr>
              <p:nvPr/>
            </p:nvSpPr>
            <p:spPr>
              <a:xfrm>
                <a:off x="832104" y="1508760"/>
                <a:ext cx="10533888" cy="2526030"/>
              </a:xfrm>
              <a:prstGeom prst="rect">
                <a:avLst/>
              </a:prstGeom>
              <a:blipFill>
                <a:blip r:embed="rId3"/>
                <a:stretch>
                  <a:fillRect l="-1389" r="-1100" b="-5556"/>
                </a:stretch>
              </a:blipFill>
              <a:ln/>
            </p:spPr>
            <p:txBody>
              <a:bodyPr/>
              <a:lstStyle/>
              <a:p>
                <a:r>
                  <a:rPr lang="zh-CN" altLang="en-US">
                    <a:noFill/>
                  </a:rPr>
                  <a:t> </a:t>
                </a:r>
              </a:p>
            </p:txBody>
          </p:sp>
        </mc:Fallback>
      </mc:AlternateContent>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24_1#b7140276d?vop=1&amp;pid=2c3ec616f&amp;color=0,0,0&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易错警示</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题设条件中明确给出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楷体" pitchFamily="34" charset="-122"/>
                    <a:cs typeface="微软雅黑" pitchFamily="34" charset="-120"/>
                  </a:rPr>
                  <a:t>天体的质量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楷体" pitchFamily="34" charset="-122"/>
                    <a:cs typeface="微软雅黑" pitchFamily="34" charset="-120"/>
                  </a:rPr>
                  <a:t>远小于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楷体" pitchFamily="34" charset="-122"/>
                    <a:cs typeface="微软雅黑" pitchFamily="34" charset="-120"/>
                  </a:rPr>
                  <a:t>天体的质量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言外之意就是对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天体的分析</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可以不考虑</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楷体" pitchFamily="34" charset="-122"/>
                    <a:cs typeface="微软雅黑" pitchFamily="34" charset="-120"/>
                  </a:rPr>
                  <a:t>天体对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楷体" pitchFamily="34" charset="-122"/>
                    <a:cs typeface="微软雅黑" pitchFamily="34" charset="-120"/>
                  </a:rPr>
                  <a:t>天体的万有引力作用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但对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楷体" pitchFamily="34" charset="-122"/>
                    <a:cs typeface="微软雅黑" pitchFamily="34" charset="-120"/>
                  </a:rPr>
                  <a:t>天体分析时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其向心力来自</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楷体" pitchFamily="34" charset="-122"/>
                    <a:cs typeface="微软雅黑" pitchFamily="34" charset="-120"/>
                  </a:rPr>
                  <a:t>天体对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天体的万有</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引力的合力</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EX.24_1#b7140276d?vop=1&amp;pid=2c3ec616f&amp;color=0,0,0&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1389" b="-12308"/>
                </a:stretch>
              </a:blipFill>
              <a:ln/>
            </p:spPr>
            <p:txBody>
              <a:bodyPr/>
              <a:lstStyle/>
              <a:p>
                <a:r>
                  <a:rPr lang="zh-CN" altLang="en-US">
                    <a:noFill/>
                  </a:rPr>
                  <a:t> </a:t>
                </a:r>
              </a:p>
            </p:txBody>
          </p:sp>
        </mc:Fallback>
      </mc:AlternateContent>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5_1#920c56014?vop=1&amp;pid=bc0fedc45&amp;color=0,0,0&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任何具有质量的物质压缩到一定的体积后都会形成一个黑洞，此时它的第二宇宙速度等于光速</a:t>
                </a:r>
                <a:r>
                  <a:rPr lang="en-US" altLang="zh-CN" sz="1800" b="0" i="0">
                    <a:solidFill>
                      <a:srgbClr val="000000"/>
                    </a:solidFill>
                    <a:latin typeface="微软雅黑" pitchFamily="34" charset="0"/>
                    <a:ea typeface="微软雅黑" pitchFamily="34" charset="-122"/>
                    <a:cs typeface="微软雅黑" pitchFamily="34" charset="-120"/>
                  </a:rPr>
                  <a:t>.已知引</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力常量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r>
                      <a:rPr lang="en-US" altLang="zh-CN" sz="1800" b="0" i="0">
                        <a:solidFill>
                          <a:srgbClr val="000000"/>
                        </a:solidFill>
                        <a:latin typeface="Cambria Math" pitchFamily="34" charset="0"/>
                        <a:ea typeface="Cambria Math" pitchFamily="34" charset="-122"/>
                        <a:cs typeface="Cambria Math" pitchFamily="34" charset="-120"/>
                      </a:rPr>
                      <m:t>=6.67×</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−11</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m</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kg</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，光速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r>
                      <a:rPr lang="en-US" altLang="zh-CN" sz="1800" b="0" i="0">
                        <a:solidFill>
                          <a:srgbClr val="000000"/>
                        </a:solidFill>
                        <a:latin typeface="Cambria Math" pitchFamily="34" charset="0"/>
                        <a:ea typeface="Cambria Math" pitchFamily="34" charset="-122"/>
                        <a:cs typeface="Cambria Math" pitchFamily="34" charset="-120"/>
                      </a:rPr>
                      <m:t>=3×</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8</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800" b="0" i="0" dirty="0">
                    <a:solidFill>
                      <a:srgbClr val="000000"/>
                    </a:solidFill>
                    <a:latin typeface="微软雅黑" pitchFamily="34" charset="0"/>
                    <a:ea typeface="微软雅黑" pitchFamily="34" charset="-122"/>
                    <a:cs typeface="微软雅黑" pitchFamily="34" charset="-120"/>
                  </a:rPr>
                  <a:t>，第二宇宙速度为第一宇宙速度的</a:t>
                </a:r>
                <a14:m>
                  <m:oMath xmlns:m="http://schemas.openxmlformats.org/officeDocument/2006/math">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倍</a:t>
                </a:r>
                <a:r>
                  <a:rPr lang="en-US" altLang="zh-CN" sz="1800" b="0" i="0">
                    <a:solidFill>
                      <a:srgbClr val="000000"/>
                    </a:solidFill>
                    <a:latin typeface="微软雅黑" pitchFamily="34" charset="0"/>
                    <a:ea typeface="微软雅黑" pitchFamily="34" charset="-122"/>
                    <a:cs typeface="微软雅黑" pitchFamily="34" charset="-120"/>
                  </a:rPr>
                  <a:t>.如果</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把一辆电动摩托车</a:t>
                </a:r>
                <a:r>
                  <a:rPr lang="en-US" altLang="zh-CN" b="0" i="0" dirty="0">
                    <a:solidFill>
                      <a:srgbClr val="000000"/>
                    </a:solidFill>
                    <a:latin typeface="微软雅黑" pitchFamily="34" charset="0"/>
                    <a:ea typeface="微软雅黑" pitchFamily="34" charset="-122"/>
                    <a:cs typeface="微软雅黑" pitchFamily="34" charset="-120"/>
                  </a:rPr>
                  <a:t>“压缩”成为球形黑洞，</a:t>
                </a:r>
                <a:r>
                  <a:rPr lang="en-US" altLang="zh-CN" b="0" i="0">
                    <a:solidFill>
                      <a:srgbClr val="000000"/>
                    </a:solidFill>
                    <a:latin typeface="微软雅黑" pitchFamily="34" charset="0"/>
                    <a:ea typeface="微软雅黑" pitchFamily="34" charset="-122"/>
                    <a:cs typeface="微软雅黑" pitchFamily="34" charset="-120"/>
                  </a:rPr>
                  <a:t>该黑洞半径的数量级约为(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25_1#920c56014?vop=1&amp;pid=bc0fedc45&amp;color=0,0,0&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810" b="-12308"/>
                </a:stretch>
              </a:blipFill>
              <a:ln/>
            </p:spPr>
            <p:txBody>
              <a:bodyPr/>
              <a:lstStyle/>
              <a:p>
                <a:r>
                  <a:rPr lang="zh-CN" altLang="en-US">
                    <a:noFill/>
                  </a:rPr>
                  <a:t> </a:t>
                </a:r>
              </a:p>
            </p:txBody>
          </p:sp>
        </mc:Fallback>
      </mc:AlternateContent>
      <p:sp>
        <p:nvSpPr>
          <p:cNvPr id="3" name="QC_4_AN.26_1#920c56014.bracket?vop=1&amp;pid=bc0fedc45&amp;color=0,0,0&amp;vpa=6"/>
          <p:cNvSpPr/>
          <p:nvPr/>
        </p:nvSpPr>
        <p:spPr>
          <a:xfrm>
            <a:off x="7873460"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mc:AlternateContent xmlns:mc="http://schemas.openxmlformats.org/markup-compatibility/2006">
        <mc:Choice xmlns:a14="http://schemas.microsoft.com/office/drawing/2010/main" Requires="a14">
          <p:sp>
            <p:nvSpPr>
              <p:cNvPr id="4" name="QC_4_BD.25_2#920c56014.choices?vop=1&amp;pid=bc0fedc45&amp;color=0,0,0&amp;bbb=1"/>
              <p:cNvSpPr/>
              <p:nvPr/>
            </p:nvSpPr>
            <p:spPr>
              <a:xfrm>
                <a:off x="832104" y="2749678"/>
                <a:ext cx="10533888" cy="356807"/>
              </a:xfrm>
              <a:prstGeom prst="rect">
                <a:avLst/>
              </a:prstGeom>
              <a:noFill/>
              <a:ln/>
            </p:spPr>
            <p:txBody>
              <a:bodyPr wrap="none" lIns="0" tIns="0" rIns="0" bIns="0" rtlCol="0" anchor="t"/>
              <a:lstStyle/>
              <a:p>
                <a:pPr latinLnBrk="1">
                  <a:lnSpc>
                    <a:spcPts val="3200"/>
                  </a:lnSpc>
                  <a:tabLst>
                    <a:tab pos="2700147" algn="l"/>
                    <a:tab pos="5374894" algn="l"/>
                    <a:tab pos="80496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−21</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−23</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−25</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−27</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4_BD.25_2#920c56014.choices?vop=1&amp;pid=bc0fedc45&amp;color=0,0,0&amp;bbb=1"/>
              <p:cNvSpPr>
                <a:spLocks noRot="1" noChangeAspect="1" noMove="1" noResize="1" noEditPoints="1" noAdjustHandles="1" noChangeArrowheads="1" noChangeShapeType="1" noTextEdit="1"/>
              </p:cNvSpPr>
              <p:nvPr/>
            </p:nvSpPr>
            <p:spPr>
              <a:xfrm>
                <a:off x="832104" y="2749678"/>
                <a:ext cx="10533888" cy="356807"/>
              </a:xfrm>
              <a:prstGeom prst="rect">
                <a:avLst/>
              </a:prstGeom>
              <a:blipFill>
                <a:blip r:embed="rId4"/>
                <a:stretch>
                  <a:fillRect l="-1389" b="-406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4_AS.27_1#920c56014?vop=1&amp;pid=bc0fedc45&amp;color=0,0,0&amp;bbb=1&amp;hb=1"/>
              <p:cNvSpPr/>
              <p:nvPr/>
            </p:nvSpPr>
            <p:spPr>
              <a:xfrm>
                <a:off x="832104" y="3106866"/>
                <a:ext cx="10533888" cy="13208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【解析】被“压缩”后的电动摩托车成为球形黑洞，设此黑洞的第一宇宙速度为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，根据万有引力定律有</a:t>
                </a:r>
              </a:p>
              <a:p>
                <a:pPr latinLnBrk="1">
                  <a:lnSpc>
                    <a:spcPts val="38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𝑟</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𝑟</m:t>
                        </m:r>
                      </m:den>
                    </m:f>
                  </m:oMath>
                </a14:m>
                <a:r>
                  <a:rPr lang="en-US" altLang="zh-CN" sz="1800" b="0" i="0" dirty="0">
                    <a:solidFill>
                      <a:srgbClr val="000000"/>
                    </a:solidFill>
                    <a:latin typeface="微软雅黑" pitchFamily="34" charset="0"/>
                    <a:ea typeface="微软雅黑" pitchFamily="34" charset="-122"/>
                    <a:cs typeface="微软雅黑" pitchFamily="34" charset="-120"/>
                  </a:rPr>
                  <a:t>，第一宇宙速度与光速关系为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，电动摩托车的质量约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80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，代入数据解得</a:t>
                </a:r>
              </a:p>
              <a:p>
                <a:pPr latinLnBrk="1">
                  <a:lnSpc>
                    <a:spcPts val="33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𝑟</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𝐺𝑀</m:t>
                        </m:r>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𝑐</m:t>
                            </m:r>
                          </m:e>
                          <m:sup>
                            <m:r>
                              <a:rPr lang="en-US" altLang="zh-CN" b="0" i="0">
                                <a:solidFill>
                                  <a:srgbClr val="000000"/>
                                </a:solidFill>
                                <a:latin typeface="Cambria Math" pitchFamily="34" charset="0"/>
                                <a:ea typeface="Cambria Math" pitchFamily="34" charset="-122"/>
                                <a:cs typeface="Cambria Math" pitchFamily="34" charset="-120"/>
                              </a:rPr>
                              <m:t>2</m:t>
                            </m:r>
                          </m:sup>
                        </m:sSup>
                      </m:den>
                    </m:f>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10</m:t>
                        </m:r>
                      </m:e>
                      <m:sup>
                        <m:r>
                          <a:rPr lang="en-US" altLang="zh-CN" b="0" i="0">
                            <a:solidFill>
                              <a:srgbClr val="000000"/>
                            </a:solidFill>
                            <a:latin typeface="Cambria Math" pitchFamily="34" charset="0"/>
                            <a:ea typeface="Cambria Math" pitchFamily="34" charset="-122"/>
                            <a:cs typeface="Cambria Math" pitchFamily="34" charset="-120"/>
                          </a:rPr>
                          <m:t>−25</m:t>
                        </m:r>
                      </m:sup>
                    </m:sSup>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，故A、B、D错误，C正确.</a:t>
                </a:r>
                <a:endParaRPr lang="en-US" altLang="zh-CN" dirty="0"/>
              </a:p>
            </p:txBody>
          </p:sp>
        </mc:Choice>
        <mc:Fallback>
          <p:sp>
            <p:nvSpPr>
              <p:cNvPr id="5" name="QC_4_AS.27_1#920c56014?vop=1&amp;pid=bc0fedc45&amp;color=0,0,0&amp;bbb=1&amp;hb=1"/>
              <p:cNvSpPr>
                <a:spLocks noRot="1" noChangeAspect="1" noMove="1" noResize="1" noEditPoints="1" noAdjustHandles="1" noChangeArrowheads="1" noChangeShapeType="1" noTextEdit="1"/>
              </p:cNvSpPr>
              <p:nvPr/>
            </p:nvSpPr>
            <p:spPr>
              <a:xfrm>
                <a:off x="832104" y="3106866"/>
                <a:ext cx="10533888" cy="1320800"/>
              </a:xfrm>
              <a:prstGeom prst="rect">
                <a:avLst/>
              </a:prstGeom>
              <a:blipFill>
                <a:blip r:embed="rId5"/>
                <a:stretch>
                  <a:fillRect l="-1389" r="-1331" b="-648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28_1#a24d3badb?vop=1&amp;pid=bc0fedc45&amp;color=0,0,0&amp;bt=1&amp;bbb=1&amp;hb=1"/>
              <p:cNvSpPr/>
              <p:nvPr/>
            </p:nvSpPr>
            <p:spPr>
              <a:xfrm>
                <a:off x="832104" y="1512000"/>
                <a:ext cx="10533888" cy="16110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浩瀚的宇宙中有着无数的未知天体，当宇宙中的天体的质量和密度大到一定程度就可以形成黑洞</a:t>
                </a:r>
                <a:r>
                  <a:rPr lang="en-US" altLang="zh-CN" sz="1800" b="0" i="0">
                    <a:solidFill>
                      <a:srgbClr val="000000"/>
                    </a:solidFill>
                    <a:latin typeface="微软雅黑" pitchFamily="34" charset="0"/>
                    <a:ea typeface="微软雅黑" pitchFamily="34" charset="-122"/>
                    <a:cs typeface="微软雅黑" pitchFamily="34" charset="-120"/>
                  </a:rPr>
                  <a:t>.根据</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万有引力知识可得出</a:t>
                </a:r>
                <a:r>
                  <a:rPr lang="en-US" altLang="zh-CN" sz="1800" b="0" i="0" dirty="0">
                    <a:solidFill>
                      <a:srgbClr val="000000"/>
                    </a:solidFill>
                    <a:latin typeface="微软雅黑" pitchFamily="34" charset="0"/>
                    <a:ea typeface="微软雅黑" pitchFamily="34" charset="-122"/>
                    <a:cs typeface="微软雅黑" pitchFamily="34" charset="-120"/>
                  </a:rPr>
                  <a:t>，在黑洞表面，物体的逃逸速度等于光速.已知天体表面的第二宇宙速度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和其第一</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宇宙速度</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的关系为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m:t>
                        </m:r>
                      </m:e>
                    </m:rad>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，引力常量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r>
                      <a:rPr lang="en-US" altLang="zh-CN" sz="1800" b="0" i="0">
                        <a:solidFill>
                          <a:srgbClr val="000000"/>
                        </a:solidFill>
                        <a:latin typeface="Cambria Math" pitchFamily="34" charset="0"/>
                        <a:ea typeface="Cambria Math" pitchFamily="34" charset="-122"/>
                        <a:cs typeface="Cambria Math" pitchFamily="34" charset="-120"/>
                      </a:rPr>
                      <m:t>=6.67×</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−11</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N</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m</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kg</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，光速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r>
                      <a:rPr lang="en-US" altLang="zh-CN" sz="1800" b="0" i="0">
                        <a:solidFill>
                          <a:srgbClr val="000000"/>
                        </a:solidFill>
                        <a:latin typeface="Cambria Math" pitchFamily="34" charset="0"/>
                        <a:ea typeface="Cambria Math" pitchFamily="34" charset="-122"/>
                        <a:cs typeface="Cambria Math" pitchFamily="34" charset="-120"/>
                      </a:rPr>
                      <m:t>=3×</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m:t>
                        </m:r>
                      </m:e>
                      <m:sup>
                        <m:r>
                          <a:rPr lang="en-US" altLang="zh-CN" sz="1800" b="0" i="0">
                            <a:solidFill>
                              <a:srgbClr val="000000"/>
                            </a:solidFill>
                            <a:latin typeface="Cambria Math" pitchFamily="34" charset="0"/>
                            <a:ea typeface="Cambria Math" pitchFamily="34" charset="-122"/>
                            <a:cs typeface="Cambria Math" pitchFamily="34" charset="-120"/>
                          </a:rPr>
                          <m:t>8</m:t>
                        </m:r>
                      </m:sup>
                    </m:sSup>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.若某黑洞</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的密度约为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2×</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10</m:t>
                        </m:r>
                      </m:e>
                      <m:sup>
                        <m:r>
                          <a:rPr lang="en-US" altLang="zh-CN" b="0" i="0">
                            <a:solidFill>
                              <a:srgbClr val="000000"/>
                            </a:solidFill>
                            <a:latin typeface="Cambria Math" pitchFamily="34" charset="0"/>
                            <a:ea typeface="Cambria Math" pitchFamily="34" charset="-122"/>
                            <a:cs typeface="Cambria Math" pitchFamily="34" charset="-120"/>
                          </a:rPr>
                          <m:t>19</m:t>
                        </m:r>
                      </m:sup>
                    </m:sSup>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kg</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m</m:t>
                        </m:r>
                      </m:e>
                      <m:sup>
                        <m:r>
                          <a:rPr lang="en-US" altLang="zh-CN" b="0" i="0">
                            <a:solidFill>
                              <a:srgbClr val="000000"/>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，试估算该黑洞最小半径.（保留一位有效数字）</a:t>
                </a:r>
                <a:endParaRPr lang="en-US" altLang="zh-CN" dirty="0"/>
              </a:p>
            </p:txBody>
          </p:sp>
        </mc:Choice>
        <mc:Fallback>
          <p:sp>
            <p:nvSpPr>
              <p:cNvPr id="2" name="QO_4_BD.28_1#a24d3badb?vop=1&amp;pid=bc0fedc45&amp;color=0,0,0&amp;bt=1&amp;bbb=1&amp;hb=1"/>
              <p:cNvSpPr>
                <a:spLocks noRot="1" noChangeAspect="1" noMove="1" noResize="1" noEditPoints="1" noAdjustHandles="1" noChangeArrowheads="1" noChangeShapeType="1" noTextEdit="1"/>
              </p:cNvSpPr>
              <p:nvPr/>
            </p:nvSpPr>
            <p:spPr>
              <a:xfrm>
                <a:off x="832104" y="1512000"/>
                <a:ext cx="10533888" cy="1611059"/>
              </a:xfrm>
              <a:prstGeom prst="rect">
                <a:avLst/>
              </a:prstGeom>
              <a:blipFill>
                <a:blip r:embed="rId3"/>
                <a:stretch>
                  <a:fillRect l="-1389" r="-405" b="-909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4_AN.29_1#a24d3badb?vop=1&amp;pid=bc0fedc45&amp;color=0,0,0&amp;bbb=1"/>
              <p:cNvSpPr/>
              <p:nvPr/>
            </p:nvSpPr>
            <p:spPr>
              <a:xfrm>
                <a:off x="832104" y="3176398"/>
                <a:ext cx="10533888" cy="355600"/>
              </a:xfrm>
              <a:prstGeom prst="rect">
                <a:avLst/>
              </a:prstGeom>
              <a:noFill/>
              <a:ln/>
            </p:spPr>
            <p:txBody>
              <a:bodyPr wrap="none" lIns="0" tIns="0" rIns="0" bIns="0" rtlCol="0" anchor="t"/>
              <a:lstStyle/>
              <a:p>
                <a:pPr algn="l" latinLnBrk="1">
                  <a:lnSpc>
                    <a:spcPts val="32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10</m:t>
                        </m:r>
                      </m:e>
                      <m:sup>
                        <m:r>
                          <a:rPr lang="en-US" altLang="zh-CN" sz="1800" b="0" i="0">
                            <a:solidFill>
                              <a:srgbClr val="FF0000"/>
                            </a:solidFill>
                            <a:latin typeface="Cambria Math" pitchFamily="34" charset="0"/>
                            <a:ea typeface="Cambria Math" pitchFamily="34" charset="-122"/>
                            <a:cs typeface="Cambria Math" pitchFamily="34" charset="-120"/>
                          </a:rPr>
                          <m:t>3</m:t>
                        </m:r>
                      </m:sup>
                    </m:sSup>
                    <m:r>
                      <m:rPr>
                        <m:nor/>
                      </m:rPr>
                      <a:rPr lang="en-US" altLang="zh-CN" sz="1800" b="0" i="0">
                        <a:solidFill>
                          <a:srgbClr val="FF0000"/>
                        </a:solidFill>
                        <a:latin typeface="Cambria Math" pitchFamily="34" charset="0"/>
                        <a:ea typeface="Cambria Math" pitchFamily="34" charset="-122"/>
                        <a:cs typeface="Cambria Math" pitchFamily="34" charset="-120"/>
                      </a:rPr>
                      <m:t> </m:t>
                    </m:r>
                    <m:r>
                      <m:rPr>
                        <m:sty m:val="p"/>
                      </m:rPr>
                      <a:rPr lang="en-US" altLang="zh-CN" sz="1800" b="0" i="0">
                        <a:solidFill>
                          <a:srgbClr val="FF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4_AN.29_1#a24d3badb?vop=1&amp;pid=bc0fedc45&amp;color=0,0,0&amp;bbb=1"/>
              <p:cNvSpPr>
                <a:spLocks noRot="1" noChangeAspect="1" noMove="1" noResize="1" noEditPoints="1" noAdjustHandles="1" noChangeArrowheads="1" noChangeShapeType="1" noTextEdit="1"/>
              </p:cNvSpPr>
              <p:nvPr/>
            </p:nvSpPr>
            <p:spPr>
              <a:xfrm>
                <a:off x="832104" y="3176398"/>
                <a:ext cx="10533888" cy="355600"/>
              </a:xfrm>
              <a:prstGeom prst="rect">
                <a:avLst/>
              </a:prstGeom>
              <a:blipFill>
                <a:blip r:embed="rId4"/>
                <a:stretch>
                  <a:fillRect l="-810" b="-1034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4_AS.30_1#a24d3badb?vop=1&amp;pid=bc0fedc45&amp;color=0,0,0&amp;bbb=1&amp;hb=1"/>
              <p:cNvSpPr/>
              <p:nvPr/>
            </p:nvSpPr>
            <p:spPr>
              <a:xfrm>
                <a:off x="832104" y="3537904"/>
                <a:ext cx="10533888" cy="1014159"/>
              </a:xfrm>
              <a:prstGeom prst="rect">
                <a:avLst/>
              </a:prstGeom>
              <a:noFill/>
              <a:ln/>
            </p:spPr>
            <p:txBody>
              <a:bodyPr wrap="none" lIns="0" tIns="0" rIns="0" bIns="0" rtlCol="0" anchor="t"/>
              <a:lstStyle/>
              <a:p>
                <a:pPr algn="l" latinLnBrk="1">
                  <a:lnSpc>
                    <a:spcPts val="4900"/>
                  </a:lnSpc>
                </a:pPr>
                <a:r>
                  <a:rPr lang="en-US" altLang="zh-CN" sz="1800" b="0" i="0" dirty="0">
                    <a:solidFill>
                      <a:srgbClr val="000000"/>
                    </a:solidFill>
                    <a:latin typeface="微软雅黑" pitchFamily="34" charset="0"/>
                    <a:ea typeface="微软雅黑" pitchFamily="34" charset="-122"/>
                    <a:cs typeface="微软雅黑" pitchFamily="34" charset="-120"/>
                  </a:rPr>
                  <a:t>【解析】由第一宇宙速度意义可知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𝑀𝑚</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𝑚</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r>
                          <a:rPr lang="en-US" altLang="zh-CN" sz="1800" b="0" i="0">
                            <a:solidFill>
                              <a:srgbClr val="000000"/>
                            </a:solidFill>
                            <a:latin typeface="Cambria Math" pitchFamily="34" charset="0"/>
                            <a:ea typeface="Cambria Math" pitchFamily="34" charset="-122"/>
                            <a:cs typeface="Cambria Math" pitchFamily="34" charset="-120"/>
                          </a:rPr>
                          <m:t>𝑅</m:t>
                        </m:r>
                      </m:den>
                    </m:f>
                  </m:oMath>
                </a14:m>
                <a:r>
                  <a:rPr lang="en-US" altLang="zh-CN" sz="1800" b="0" i="0" dirty="0">
                    <a:solidFill>
                      <a:srgbClr val="000000"/>
                    </a:solidFill>
                    <a:latin typeface="微软雅黑" pitchFamily="34" charset="0"/>
                    <a:ea typeface="微软雅黑" pitchFamily="34" charset="-122"/>
                    <a:cs typeface="微软雅黑" pitchFamily="34" charset="-120"/>
                  </a:rPr>
                  <a:t>，解得第一宇宙速度为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𝐺𝑀</m:t>
                            </m:r>
                          </m:num>
                          <m:den>
                            <m:r>
                              <a:rPr lang="en-US" altLang="zh-CN" sz="1800" b="0" i="0">
                                <a:solidFill>
                                  <a:srgbClr val="000000"/>
                                </a:solidFill>
                                <a:latin typeface="Cambria Math" pitchFamily="34" charset="0"/>
                                <a:ea typeface="Cambria Math" pitchFamily="34" charset="-122"/>
                                <a:cs typeface="Cambria Math" pitchFamily="34" charset="-120"/>
                              </a:rPr>
                              <m:t>𝑅</m:t>
                            </m:r>
                          </m:den>
                        </m:f>
                      </m:e>
                    </m:rad>
                  </m:oMath>
                </a14:m>
                <a:r>
                  <a:rPr lang="en-US" altLang="zh-CN" sz="1800" b="0" i="0" dirty="0">
                    <a:solidFill>
                      <a:srgbClr val="000000"/>
                    </a:solidFill>
                    <a:latin typeface="微软雅黑" pitchFamily="34" charset="0"/>
                    <a:ea typeface="微软雅黑" pitchFamily="34" charset="-122"/>
                    <a:cs typeface="微软雅黑" pitchFamily="34" charset="-120"/>
                  </a:rPr>
                  <a:t>，又</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𝑉</m:t>
                    </m:r>
                    <m:r>
                      <a:rPr lang="en-US" altLang="zh-CN" sz="1800" b="0" i="0">
                        <a:solidFill>
                          <a:srgbClr val="000000"/>
                        </a:solidFill>
                        <a:latin typeface="Cambria Math" pitchFamily="34" charset="0"/>
                        <a:ea typeface="Cambria Math" pitchFamily="34" charset="-122"/>
                        <a:cs typeface="Cambria Math" pitchFamily="34" charset="-120"/>
                      </a:rPr>
                      <m:t>𝜌</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3</m:t>
                        </m:r>
                      </m:den>
                    </m:f>
                    <m:r>
                      <m:rPr>
                        <m:sty m:val="p"/>
                      </m:rPr>
                      <a:rPr lang="en-US" altLang="zh-CN" sz="1800" b="0" i="0">
                        <a:solidFill>
                          <a:srgbClr val="000000"/>
                        </a:solidFill>
                        <a:latin typeface="Cambria Math" pitchFamily="34" charset="0"/>
                        <a:ea typeface="Cambria Math" pitchFamily="34" charset="-122"/>
                        <a:cs typeface="Cambria Math" pitchFamily="34" charset="-120"/>
                      </a:rPr>
                      <m:t>π</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a:solidFill>
                          <a:srgbClr val="000000"/>
                        </a:solidFill>
                        <a:latin typeface="Cambria Math" pitchFamily="34" charset="0"/>
                        <a:ea typeface="Cambria Math" pitchFamily="34" charset="-122"/>
                        <a:cs typeface="Cambria Math" pitchFamily="34" charset="-120"/>
                      </a:rPr>
                      <m:t>𝜌</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由题意可知</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2</m:t>
                        </m:r>
                      </m:e>
                    </m:rad>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1</m:t>
                        </m:r>
                      </m:sub>
                    </m:sSub>
                  </m:oMath>
                </a14:m>
                <a:r>
                  <a:rPr lang="en-US" altLang="zh-CN" b="0" i="0" dirty="0">
                    <a:solidFill>
                      <a:srgbClr val="000000"/>
                    </a:solidFill>
                    <a:latin typeface="微软雅黑" pitchFamily="34" charset="0"/>
                    <a:ea typeface="微软雅黑" pitchFamily="34" charset="-122"/>
                    <a:cs typeface="微软雅黑" pitchFamily="34" charset="-120"/>
                  </a:rPr>
                  <a:t>，且对于黑洞有</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𝑣</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𝑐</m:t>
                    </m:r>
                  </m:oMath>
                </a14:m>
                <a:r>
                  <a:rPr lang="en-US" altLang="zh-CN" b="0" i="0" dirty="0">
                    <a:solidFill>
                      <a:srgbClr val="000000"/>
                    </a:solidFill>
                    <a:latin typeface="微软雅黑" pitchFamily="34" charset="0"/>
                    <a:ea typeface="微软雅黑" pitchFamily="34" charset="-122"/>
                    <a:cs typeface="微软雅黑" pitchFamily="34" charset="-120"/>
                  </a:rPr>
                  <a:t>，联立可得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𝑅</m:t>
                    </m:r>
                    <m:r>
                      <a:rPr lang="en-US" altLang="zh-CN" b="0" i="0">
                        <a:solidFill>
                          <a:srgbClr val="000000"/>
                        </a:solidFill>
                        <a:latin typeface="Cambria Math" pitchFamily="34" charset="0"/>
                        <a:ea typeface="Cambria Math" pitchFamily="34" charset="-122"/>
                        <a:cs typeface="Cambria Math" pitchFamily="34" charset="-120"/>
                      </a:rPr>
                      <m:t>≈3×</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10</m:t>
                        </m:r>
                      </m:e>
                      <m:sup>
                        <m:r>
                          <a:rPr lang="en-US" altLang="zh-CN" b="0" i="0">
                            <a:solidFill>
                              <a:srgbClr val="000000"/>
                            </a:solidFill>
                            <a:latin typeface="Cambria Math" pitchFamily="34" charset="0"/>
                            <a:ea typeface="Cambria Math" pitchFamily="34" charset="-122"/>
                            <a:cs typeface="Cambria Math" pitchFamily="34" charset="-120"/>
                          </a:rPr>
                          <m:t>3</m:t>
                        </m:r>
                      </m:sup>
                    </m:sSup>
                    <m:r>
                      <m:rPr>
                        <m:nor/>
                      </m:rPr>
                      <a:rPr lang="en-US" altLang="zh-CN" b="0" i="0">
                        <a:solidFill>
                          <a:srgbClr val="000000"/>
                        </a:solidFill>
                        <a:latin typeface="Cambria Math" pitchFamily="34" charset="0"/>
                        <a:ea typeface="Cambria Math" pitchFamily="34" charset="-122"/>
                        <a:cs typeface="Cambria Math" pitchFamily="34" charset="-120"/>
                      </a:rPr>
                      <m:t> </m:t>
                    </m:r>
                    <m:r>
                      <m:rPr>
                        <m:sty m:val="p"/>
                      </m:rPr>
                      <a:rPr lang="en-US" altLang="zh-CN" b="0" i="0">
                        <a:solidFill>
                          <a:srgbClr val="000000"/>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4_AS.30_1#a24d3badb?vop=1&amp;pid=bc0fedc45&amp;color=0,0,0&amp;bbb=1&amp;hb=1"/>
              <p:cNvSpPr>
                <a:spLocks noRot="1" noChangeAspect="1" noMove="1" noResize="1" noEditPoints="1" noAdjustHandles="1" noChangeArrowheads="1" noChangeShapeType="1" noTextEdit="1"/>
              </p:cNvSpPr>
              <p:nvPr/>
            </p:nvSpPr>
            <p:spPr>
              <a:xfrm>
                <a:off x="832104" y="3537904"/>
                <a:ext cx="10533888" cy="1014159"/>
              </a:xfrm>
              <a:prstGeom prst="rect">
                <a:avLst/>
              </a:prstGeom>
              <a:blipFill>
                <a:blip r:embed="rId5"/>
                <a:stretch>
                  <a:fillRect l="-1389" b="-1377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fcd93ca3c.fixed?pid=e5fa3affa&amp;color=255,240,0&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FFF000"/>
                </a:solidFill>
                <a:latin typeface="微软雅黑" pitchFamily="34" charset="0"/>
                <a:ea typeface="微软雅黑" pitchFamily="34" charset="-122"/>
                <a:cs typeface="微软雅黑" pitchFamily="34" charset="-120"/>
              </a:rPr>
              <a:t>第七章</a:t>
            </a:r>
            <a:r>
              <a:rPr lang="en-US" altLang="zh-CN" sz="4400" b="1" i="0" dirty="0">
                <a:solidFill>
                  <a:srgbClr val="FFF000"/>
                </a:solidFill>
                <a:latin typeface="SimSun" pitchFamily="34" charset="0"/>
                <a:ea typeface="SimSun" pitchFamily="34" charset="-122"/>
                <a:cs typeface="SimSun" pitchFamily="34" charset="-120"/>
              </a:rPr>
              <a:t> </a:t>
            </a:r>
            <a:r>
              <a:rPr lang="en-US" altLang="zh-CN" sz="4400" b="1" i="0" dirty="0">
                <a:solidFill>
                  <a:srgbClr val="FFF000"/>
                </a:solidFill>
                <a:latin typeface="微软雅黑" pitchFamily="34" charset="0"/>
                <a:ea typeface="微软雅黑" pitchFamily="34" charset="-122"/>
                <a:cs typeface="微软雅黑" pitchFamily="34" charset="-120"/>
              </a:rPr>
              <a:t>万有引力与宇宙航行</a:t>
            </a:r>
            <a:endParaRPr lang="en-US" altLang="zh-CN" sz="4400" dirty="0"/>
          </a:p>
        </p:txBody>
      </p:sp>
      <p:sp>
        <p:nvSpPr>
          <p:cNvPr id="3" name="C_2_BD#fcd93ca3c.fixed?pid=e5fa3affa&amp;color=255,255,255&amp;bbb=1"/>
          <p:cNvSpPr/>
          <p:nvPr/>
        </p:nvSpPr>
        <p:spPr>
          <a:xfrm>
            <a:off x="0" y="2880360"/>
            <a:ext cx="12188952" cy="649224"/>
          </a:xfrm>
          <a:prstGeom prst="rect">
            <a:avLst/>
          </a:prstGeom>
          <a:noFill/>
          <a:ln/>
        </p:spPr>
        <p:txBody>
          <a:bodyPr wrap="none" lIns="0" tIns="0" rIns="0" bIns="0" rtlCol="0" anchor="ctr"/>
          <a:lstStyle/>
          <a:p>
            <a:pPr algn="ctr" latinLnBrk="1">
              <a:lnSpc>
                <a:spcPts val="4000"/>
              </a:lnSpc>
            </a:pPr>
            <a:r>
              <a:rPr lang="en-US" altLang="zh-CN" sz="3200" b="0" i="0" dirty="0">
                <a:solidFill>
                  <a:srgbClr val="FFFFFF"/>
                </a:solidFill>
                <a:latin typeface="微软雅黑" pitchFamily="34" charset="0"/>
                <a:ea typeface="微软雅黑" pitchFamily="34" charset="-122"/>
                <a:cs typeface="微软雅黑" pitchFamily="34" charset="-120"/>
              </a:rPr>
              <a:t>专题上分7</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双星、多星问题</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黑洞</a:t>
            </a:r>
            <a:endParaRPr lang="en-US" altLang="zh-CN" sz="32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_1#e713e2c8e?vop=1&amp;pid=111c2e7b8&amp;color=0,0,0&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宇宙中，若两颗靠得比较近的恒星，只受到彼此之间的万有引力作用互相绕转，则称之为双星系统</a:t>
                </a:r>
                <a:r>
                  <a:rPr lang="en-US" altLang="zh-CN" sz="1800" b="0" i="0">
                    <a:solidFill>
                      <a:srgbClr val="000000"/>
                    </a:solidFill>
                    <a:latin typeface="微软雅黑" pitchFamily="34" charset="0"/>
                    <a:ea typeface="微软雅黑" pitchFamily="34" charset="-122"/>
                    <a:cs typeface="微软雅黑" pitchFamily="34" charset="-120"/>
                  </a:rPr>
                  <a:t>.设</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某双星系统绕其连线上的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点做匀速圆周运动，如图所示，若星球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的运动半径小于星球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的运动半径</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下列说法不正确的是(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1_1#e713e2c8e?vop=1&amp;pid=111c2e7b8&amp;color=0,0,0&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1389" b="-12308"/>
                </a:stretch>
              </a:blipFill>
              <a:ln/>
            </p:spPr>
            <p:txBody>
              <a:bodyPr/>
              <a:lstStyle/>
              <a:p>
                <a:r>
                  <a:rPr lang="zh-CN" altLang="en-US">
                    <a:noFill/>
                  </a:rPr>
                  <a:t> </a:t>
                </a:r>
              </a:p>
            </p:txBody>
          </p:sp>
        </mc:Fallback>
      </mc:AlternateContent>
      <p:sp>
        <p:nvSpPr>
          <p:cNvPr id="3" name="QC_4_AN.2_1#e713e2c8e.bracket?vop=1&amp;pid=111c2e7b8&amp;color=0,0,0&amp;vpa=1"/>
          <p:cNvSpPr/>
          <p:nvPr/>
        </p:nvSpPr>
        <p:spPr>
          <a:xfrm>
            <a:off x="3072860" y="2336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pic>
        <p:nvPicPr>
          <p:cNvPr id="4" name="QC_4_BD.1_2#e713e2c8e?htil=1&amp;vop=1&amp;pid=111c2e7b8&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708604" y="2834832"/>
            <a:ext cx="1051560" cy="9052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_3#e713e2c8e.choices?htil=1&amp;vop=1&amp;pid=111c2e7b8&amp;color=0,0,0&amp;bbb=1"/>
              <p:cNvSpPr/>
              <p:nvPr/>
            </p:nvSpPr>
            <p:spPr>
              <a:xfrm>
                <a:off x="832104" y="2707832"/>
                <a:ext cx="9400032"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星球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的质量大于星球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的质量</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星球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的向心力大于星球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的向心力</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星球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的线速度小于星球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的线速度</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双星的总质量一定，双星之间的距离越大，其转动周期越大</a:t>
                </a:r>
                <a:endParaRPr lang="en-US" altLang="zh-CN" sz="1800" dirty="0"/>
              </a:p>
            </p:txBody>
          </p:sp>
        </mc:Choice>
        <mc:Fallback>
          <p:sp>
            <p:nvSpPr>
              <p:cNvPr id="5" name="QC_4_BD.1_3#e713e2c8e.choices?htil=1&amp;vop=1&amp;pid=111c2e7b8&amp;color=0,0,0&amp;bbb=1"/>
              <p:cNvSpPr>
                <a:spLocks noRot="1" noChangeAspect="1" noMove="1" noResize="1" noEditPoints="1" noAdjustHandles="1" noChangeArrowheads="1" noChangeShapeType="1" noTextEdit="1"/>
              </p:cNvSpPr>
              <p:nvPr/>
            </p:nvSpPr>
            <p:spPr>
              <a:xfrm>
                <a:off x="832104" y="2707832"/>
                <a:ext cx="9400032" cy="1608455"/>
              </a:xfrm>
              <a:prstGeom prst="rect">
                <a:avLst/>
              </a:prstGeom>
              <a:blipFill>
                <a:blip r:embed="rId5"/>
                <a:stretch>
                  <a:fillRect l="-1556" b="-909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_1#e713e2c8e?vop=1&amp;pid=111c2e7b8&amp;color=0,0,0&amp;bt=1&amp;bbb=1&amp;hb=1"/>
              <p:cNvSpPr/>
              <p:nvPr/>
            </p:nvSpPr>
            <p:spPr>
              <a:xfrm>
                <a:off x="832104" y="1512000"/>
                <a:ext cx="10533888" cy="3440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【解析】设星球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和星球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的运动半径分别为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𝑂𝐴</m:t>
                        </m:r>
                      </m:sub>
                    </m:sSub>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𝑂𝐵</m:t>
                        </m:r>
                      </m:sub>
                    </m:sSub>
                  </m:oMath>
                </a14:m>
                <a:r>
                  <a:rPr lang="en-US" altLang="zh-CN" sz="1800" b="0" i="0" dirty="0">
                    <a:solidFill>
                      <a:srgbClr val="000000"/>
                    </a:solidFill>
                    <a:latin typeface="微软雅黑" pitchFamily="34" charset="0"/>
                    <a:ea typeface="微软雅黑" pitchFamily="34" charset="-122"/>
                    <a:cs typeface="微软雅黑" pitchFamily="34" charset="-120"/>
                  </a:rPr>
                  <a:t>，星球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间的距离为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dirty="0">
                    <a:solidFill>
                      <a:srgbClr val="000000"/>
                    </a:solidFill>
                    <a:latin typeface="微软雅黑" pitchFamily="34" charset="0"/>
                    <a:ea typeface="微软雅黑" pitchFamily="34" charset="-122"/>
                    <a:cs typeface="微软雅黑" pitchFamily="34" charset="-120"/>
                  </a:rPr>
                  <a:t>，则有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𝑂𝐴</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𝑂𝐵</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，对于</a:t>
                </a:r>
              </a:p>
              <a:p>
                <a:pPr latinLnBrk="1">
                  <a:lnSpc>
                    <a:spcPts val="3800"/>
                  </a:lnSpc>
                </a:pPr>
                <a:r>
                  <a:rPr lang="en-US" altLang="zh-CN" sz="1800" b="0" i="0">
                    <a:solidFill>
                      <a:srgbClr val="000000"/>
                    </a:solidFill>
                    <a:latin typeface="微软雅黑" pitchFamily="34" charset="0"/>
                    <a:ea typeface="微软雅黑" pitchFamily="34" charset="-122"/>
                    <a:cs typeface="微软雅黑" pitchFamily="34" charset="-120"/>
                  </a:rPr>
                  <a:t>星球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𝐴</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𝐵</m:t>
                            </m:r>
                          </m:sub>
                        </m:sSub>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𝐿</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𝐴</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𝑂𝐴</m:t>
                        </m:r>
                      </m:sub>
                    </m:sSub>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𝑂𝐴</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𝐿</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𝐺</m:t>
                        </m:r>
                      </m:den>
                    </m:f>
                  </m:oMath>
                </a14:m>
                <a:r>
                  <a:rPr lang="en-US" altLang="zh-CN" sz="1800" b="0" i="0" dirty="0">
                    <a:solidFill>
                      <a:srgbClr val="000000"/>
                    </a:solidFill>
                    <a:latin typeface="微软雅黑" pitchFamily="34" charset="0"/>
                    <a:ea typeface="微软雅黑" pitchFamily="34" charset="-122"/>
                    <a:cs typeface="微软雅黑" pitchFamily="34" charset="-120"/>
                  </a:rPr>
                  <a:t>，对于星球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分析同理可得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𝜔</m:t>
                            </m:r>
                          </m:e>
                          <m:sup>
                            <m:r>
                              <a:rPr lang="en-US" altLang="zh-CN" sz="1800" b="0" i="0">
                                <a:solidFill>
                                  <a:srgbClr val="000000"/>
                                </a:solidFill>
                                <a:latin typeface="Cambria Math" pitchFamily="34" charset="0"/>
                                <a:ea typeface="Cambria Math" pitchFamily="34" charset="-122"/>
                                <a:cs typeface="Cambria Math" pitchFamily="34" charset="-120"/>
                              </a:rPr>
                              <m:t>2</m:t>
                            </m:r>
                          </m:sup>
                        </m:sSup>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𝑂𝐵</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𝐿</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𝐺</m:t>
                        </m:r>
                      </m:den>
                    </m:f>
                  </m:oMath>
                </a14:m>
                <a:r>
                  <a:rPr lang="en-US" altLang="zh-CN" sz="1800" b="0" i="0" dirty="0">
                    <a:solidFill>
                      <a:srgbClr val="000000"/>
                    </a:solidFill>
                    <a:latin typeface="微软雅黑" pitchFamily="34" charset="0"/>
                    <a:ea typeface="微软雅黑" pitchFamily="34" charset="-122"/>
                    <a:cs typeface="微软雅黑" pitchFamily="34" charset="-120"/>
                  </a:rPr>
                  <a:t>，由于</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𝑂𝐵</m:t>
                        </m:r>
                      </m:sub>
                    </m:sSub>
                    <m:r>
                      <a:rPr lang="en-US" altLang="zh-CN" sz="1800" b="0" i="0">
                        <a:solidFill>
                          <a:srgbClr val="000000"/>
                        </a:solidFill>
                        <a:latin typeface="Cambria Math" pitchFamily="34" charset="0"/>
                        <a:ea typeface="Cambria Math" pitchFamily="34" charset="-122"/>
                        <a:cs typeface="Cambria Math" pitchFamily="34" charset="-120"/>
                      </a:rPr>
                      <m:t>&gt;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𝑂𝐴</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所以星球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的质量大于星球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的质量，故A正确；两星球的向心力都是由两星球间的万有引力提供</a:t>
                </a:r>
                <a:r>
                  <a:rPr lang="en-US" altLang="zh-CN" sz="1800" b="0" i="0">
                    <a:solidFill>
                      <a:srgbClr val="000000"/>
                    </a:solidFill>
                    <a:latin typeface="微软雅黑" pitchFamily="34" charset="0"/>
                    <a:ea typeface="微软雅黑" pitchFamily="34" charset="-122"/>
                    <a:cs typeface="微软雅黑" pitchFamily="34" charset="-120"/>
                  </a:rPr>
                  <a:t>，大小都</a:t>
                </a:r>
              </a:p>
              <a:p>
                <a:pPr latinLnBrk="1">
                  <a:lnSpc>
                    <a:spcPts val="4400"/>
                  </a:lnSpc>
                </a:pPr>
                <a:r>
                  <a:rPr lang="en-US" altLang="zh-CN" sz="18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𝐴</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𝐵</m:t>
                            </m:r>
                          </m:sub>
                        </m:sSub>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𝐿</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000000"/>
                    </a:solidFill>
                    <a:latin typeface="微软雅黑" pitchFamily="34" charset="0"/>
                    <a:ea typeface="微软雅黑" pitchFamily="34" charset="-122"/>
                    <a:cs typeface="微软雅黑" pitchFamily="34" charset="-120"/>
                  </a:rPr>
                  <a:t>，故B错误；两星球角速度相等，根据角速度和线速度的关系可知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𝜔</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𝑂𝐴</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𝑣</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𝜔</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𝑂𝐵</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4600"/>
                  </a:lnSpc>
                </a:pPr>
                <a:r>
                  <a:rPr lang="en-US" altLang="zh-CN" sz="1800" b="0" i="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𝑂𝐴</m:t>
                        </m:r>
                      </m:sub>
                    </m:sSub>
                    <m:r>
                      <a:rPr lang="en-US" altLang="zh-CN" sz="1800" b="0" i="0">
                        <a:solidFill>
                          <a:srgbClr val="000000"/>
                        </a:solidFill>
                        <a:latin typeface="Cambria Math" pitchFamily="34" charset="0"/>
                        <a:ea typeface="Cambria Math" pitchFamily="34" charset="-122"/>
                        <a:cs typeface="Cambria Math" pitchFamily="34" charset="-120"/>
                      </a:rPr>
                      <m:t>&lt;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𝑂𝐵</m:t>
                        </m:r>
                      </m:sub>
                    </m:sSub>
                  </m:oMath>
                </a14:m>
                <a:r>
                  <a:rPr lang="en-US" altLang="zh-CN" sz="1800" b="0" i="0" dirty="0">
                    <a:solidFill>
                      <a:srgbClr val="000000"/>
                    </a:solidFill>
                    <a:latin typeface="微软雅黑" pitchFamily="34" charset="0"/>
                    <a:ea typeface="微软雅黑" pitchFamily="34" charset="-122"/>
                    <a:cs typeface="微软雅黑" pitchFamily="34" charset="-120"/>
                  </a:rPr>
                  <a:t>，则星球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的线速度小于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的线速度，故C正确；根据题意可知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𝐴</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𝐵</m:t>
                            </m:r>
                          </m:sub>
                        </m:sSub>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𝐿</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𝐴</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num>
                          <m:den>
                            <m:r>
                              <a:rPr lang="en-US" altLang="zh-CN" sz="1800" b="0" i="0">
                                <a:solidFill>
                                  <a:srgbClr val="000000"/>
                                </a:solidFill>
                                <a:latin typeface="Cambria Math" pitchFamily="34" charset="0"/>
                                <a:ea typeface="Cambria Math" pitchFamily="34" charset="-122"/>
                                <a:cs typeface="Cambria Math" pitchFamily="34" charset="-120"/>
                              </a:rPr>
                              <m:t>𝑇</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𝑂𝐴</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49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𝐴</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𝐵</m:t>
                            </m:r>
                          </m:sub>
                        </m:sSub>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𝐿</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𝐵</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num>
                          <m:den>
                            <m:r>
                              <a:rPr lang="en-US" altLang="zh-CN" sz="1800" b="0" i="0">
                                <a:solidFill>
                                  <a:srgbClr val="000000"/>
                                </a:solidFill>
                                <a:latin typeface="Cambria Math" pitchFamily="34" charset="0"/>
                                <a:ea typeface="Cambria Math" pitchFamily="34" charset="-122"/>
                                <a:cs typeface="Cambria Math" pitchFamily="34" charset="-120"/>
                              </a:rPr>
                              <m:t>𝑇</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𝑂𝐵</m:t>
                        </m:r>
                      </m:sub>
                    </m:sSub>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𝐿</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r>
                              <a:rPr lang="en-US" altLang="zh-CN" sz="1800" b="0" i="0">
                                <a:solidFill>
                                  <a:srgbClr val="000000"/>
                                </a:solidFill>
                                <a:latin typeface="Cambria Math" pitchFamily="34" charset="0"/>
                                <a:ea typeface="Cambria Math" pitchFamily="34" charset="-122"/>
                                <a:cs typeface="Cambria Math" pitchFamily="34" charset="-120"/>
                              </a:rPr>
                              <m:t>𝐺</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𝐴</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𝐵</m:t>
                                </m:r>
                              </m:sub>
                            </m:sSub>
                            <m:r>
                              <a:rPr lang="en-US" altLang="zh-CN" sz="1800" b="0" i="0">
                                <a:solidFill>
                                  <a:srgbClr val="000000"/>
                                </a:solidFill>
                                <a:latin typeface="Cambria Math" pitchFamily="34" charset="0"/>
                                <a:ea typeface="Cambria Math" pitchFamily="34" charset="-122"/>
                                <a:cs typeface="Cambria Math" pitchFamily="34" charset="-120"/>
                              </a:rPr>
                              <m:t>)</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，所以当双星的总质量一定时，双星之间的距离越大</a:t>
                </a:r>
                <a:r>
                  <a:rPr lang="en-US" altLang="zh-CN" sz="1800" b="0" i="0">
                    <a:solidFill>
                      <a:srgbClr val="000000"/>
                    </a:solidFill>
                    <a:latin typeface="微软雅黑" pitchFamily="34" charset="0"/>
                    <a:ea typeface="微软雅黑" pitchFamily="34" charset="-122"/>
                    <a:cs typeface="微软雅黑" pitchFamily="34" charset="-120"/>
                  </a:rPr>
                  <a:t>，其</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转动周期越大</a:t>
                </a:r>
                <a:r>
                  <a:rPr lang="en-US" altLang="zh-CN" b="0" i="0" dirty="0">
                    <a:solidFill>
                      <a:srgbClr val="000000"/>
                    </a:solidFill>
                    <a:latin typeface="微软雅黑" pitchFamily="34" charset="0"/>
                    <a:ea typeface="微软雅黑" pitchFamily="34" charset="-122"/>
                    <a:cs typeface="微软雅黑" pitchFamily="34" charset="-120"/>
                  </a:rPr>
                  <a:t>，故D正确.</a:t>
                </a:r>
                <a:endParaRPr lang="en-US" altLang="zh-CN" dirty="0"/>
              </a:p>
            </p:txBody>
          </p:sp>
        </mc:Choice>
        <mc:Fallback>
          <p:sp>
            <p:nvSpPr>
              <p:cNvPr id="2" name="QC_4_AS.3_1#e713e2c8e?vop=1&amp;pid=111c2e7b8&amp;color=0,0,0&amp;bt=1&amp;bbb=1&amp;hb=1"/>
              <p:cNvSpPr>
                <a:spLocks noRot="1" noChangeAspect="1" noMove="1" noResize="1" noEditPoints="1" noAdjustHandles="1" noChangeArrowheads="1" noChangeShapeType="1" noTextEdit="1"/>
              </p:cNvSpPr>
              <p:nvPr/>
            </p:nvSpPr>
            <p:spPr>
              <a:xfrm>
                <a:off x="832104" y="1512000"/>
                <a:ext cx="10533888" cy="3440430"/>
              </a:xfrm>
              <a:prstGeom prst="rect">
                <a:avLst/>
              </a:prstGeom>
              <a:blipFill>
                <a:blip r:embed="rId3"/>
                <a:stretch>
                  <a:fillRect l="-1389" r="-2025" b="-4255"/>
                </a:stretch>
              </a:blipFill>
              <a:ln/>
            </p:spPr>
            <p:txBody>
              <a:bodyPr/>
              <a:lstStyle/>
              <a:p>
                <a:r>
                  <a:rPr lang="zh-CN" altLang="en-US">
                    <a:noFill/>
                  </a:rPr>
                  <a:t> </a:t>
                </a:r>
              </a:p>
            </p:txBody>
          </p:sp>
        </mc:Fallback>
      </mc:AlternateContent>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4_BD.4_1#96c41588d?vop=1&amp;pid=111c2e7b8&amp;color=0,0,0&amp;bt=1&amp;bbb=1&amp;hb=1"/>
          <p:cNvSpPr/>
          <p:nvPr/>
        </p:nvSpPr>
        <p:spPr>
          <a:xfrm>
            <a:off x="832104" y="1512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新情境</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吸血鬼恒星</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）宇宙中有一种恒星被人们称为“吸血鬼恒星”.</a:t>
            </a:r>
            <a:r>
              <a:rPr lang="en-US" altLang="zh-CN" sz="1800" b="0" i="0">
                <a:solidFill>
                  <a:srgbClr val="000000"/>
                </a:solidFill>
                <a:latin typeface="微软雅黑" pitchFamily="34" charset="0"/>
                <a:ea typeface="微软雅黑" pitchFamily="34" charset="-122"/>
                <a:cs typeface="微软雅黑" pitchFamily="34" charset="-120"/>
              </a:rPr>
              <a:t>如果在一个双星系统中，</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一颗恒星会</a:t>
            </a:r>
            <a:r>
              <a:rPr lang="en-US" altLang="zh-CN" sz="1800" b="0" i="0" dirty="0">
                <a:solidFill>
                  <a:srgbClr val="000000"/>
                </a:solidFill>
                <a:latin typeface="微软雅黑" pitchFamily="34" charset="0"/>
                <a:ea typeface="微软雅黑" pitchFamily="34" charset="-122"/>
                <a:cs typeface="微软雅黑" pitchFamily="34" charset="-120"/>
              </a:rPr>
              <a:t>“吸食”另一颗恒星的物质，则这颗恒星被称为“吸血鬼恒星”，被“吸食</a:t>
            </a:r>
            <a:r>
              <a:rPr lang="en-US" altLang="zh-CN" sz="1800" b="0" i="0">
                <a:solidFill>
                  <a:srgbClr val="000000"/>
                </a:solidFill>
                <a:latin typeface="微软雅黑" pitchFamily="34" charset="0"/>
                <a:ea typeface="微软雅黑" pitchFamily="34" charset="-122"/>
                <a:cs typeface="微软雅黑" pitchFamily="34" charset="-120"/>
              </a:rPr>
              <a:t>”的恒星被称为伴</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星</a:t>
            </a:r>
            <a:r>
              <a:rPr lang="en-US" altLang="zh-CN" sz="1800" b="0" i="0" dirty="0">
                <a:solidFill>
                  <a:srgbClr val="000000"/>
                </a:solidFill>
                <a:latin typeface="微软雅黑" pitchFamily="34" charset="0"/>
                <a:ea typeface="微软雅黑" pitchFamily="34" charset="-122"/>
                <a:cs typeface="微软雅黑" pitchFamily="34" charset="-120"/>
              </a:rPr>
              <a:t>.假设两恒星中心之间的距离保持不变，两恒星的总质量保持不变，则经过一段时间演化后</a:t>
            </a:r>
            <a:r>
              <a:rPr lang="en-US" altLang="zh-CN" sz="1800" b="0" i="0">
                <a:solidFill>
                  <a:srgbClr val="000000"/>
                </a:solidFill>
                <a:latin typeface="微软雅黑" pitchFamily="34" charset="0"/>
                <a:ea typeface="微软雅黑" pitchFamily="34" charset="-122"/>
                <a:cs typeface="微软雅黑" pitchFamily="34" charset="-120"/>
              </a:rPr>
              <a:t>，下列说法</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3" name="QC_4_AN.5_1#96c41588d.bracket?vop=1&amp;pid=111c2e7b8&amp;color=0,0,0&amp;vpa=2&amp;bbb=1"/>
          <p:cNvSpPr/>
          <p:nvPr/>
        </p:nvSpPr>
        <p:spPr>
          <a:xfrm>
            <a:off x="1955260" y="27559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AD</a:t>
            </a:r>
            <a:endParaRPr lang="en-US" altLang="zh-CN" dirty="0"/>
          </a:p>
        </p:txBody>
      </p:sp>
      <p:sp>
        <p:nvSpPr>
          <p:cNvPr id="4" name="QC_4_BD.4_2#96c41588d.choices?vop=1&amp;pid=111c2e7b8&amp;color=0,0,0&amp;bbb=1"/>
          <p:cNvSpPr/>
          <p:nvPr/>
        </p:nvSpPr>
        <p:spPr>
          <a:xfrm>
            <a:off x="832104" y="3161222"/>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吸血鬼恒星做圆周运动的周期不变</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两恒星之间万有引力大小保持不变</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吸血鬼恒星的线速度增大</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伴星运动轨道的半径增大</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6_1#96c41588d?vop=1&amp;pid=111c2e7b8&amp;color=0,0,0&amp;bt=1&amp;bbb=1&amp;hb=1"/>
              <p:cNvSpPr/>
              <p:nvPr/>
            </p:nvSpPr>
            <p:spPr>
              <a:xfrm>
                <a:off x="832104" y="1512000"/>
                <a:ext cx="10533888" cy="34531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【解析】假设在演化开始时，“吸血鬼恒星”的质量为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，伴星的质量为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，两者中心之间的距离为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4600"/>
                  </a:lnSpc>
                </a:pPr>
                <a:r>
                  <a:rPr lang="en-US" altLang="zh-CN" sz="1800" b="0" i="0">
                    <a:solidFill>
                      <a:srgbClr val="000000"/>
                    </a:solidFill>
                    <a:latin typeface="微软雅黑" pitchFamily="34" charset="0"/>
                    <a:ea typeface="微软雅黑" pitchFamily="34" charset="-122"/>
                    <a:cs typeface="微软雅黑" pitchFamily="34" charset="-120"/>
                  </a:rPr>
                  <a:t>根据双星运动的特点</a:t>
                </a:r>
                <a:r>
                  <a:rPr lang="en-US" altLang="zh-CN" sz="1800" b="0" i="0" dirty="0">
                    <a:solidFill>
                      <a:srgbClr val="000000"/>
                    </a:solidFill>
                    <a:latin typeface="微软雅黑" pitchFamily="34" charset="0"/>
                    <a:ea typeface="微软雅黑" pitchFamily="34" charset="-122"/>
                    <a:cs typeface="微软雅黑" pitchFamily="34" charset="-120"/>
                  </a:rPr>
                  <a:t>，对于“吸血鬼恒星”有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𝐿</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num>
                          <m:den>
                            <m:r>
                              <a:rPr lang="en-US" altLang="zh-CN" sz="1800" b="0" i="0">
                                <a:solidFill>
                                  <a:srgbClr val="000000"/>
                                </a:solidFill>
                                <a:latin typeface="Cambria Math" pitchFamily="34" charset="0"/>
                                <a:ea typeface="Cambria Math" pitchFamily="34" charset="-122"/>
                                <a:cs typeface="Cambria Math" pitchFamily="34" charset="-120"/>
                              </a:rPr>
                              <m:t>𝑇</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，同理对于伴星有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𝐿</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num>
                          <m:den>
                            <m:r>
                              <a:rPr lang="en-US" altLang="zh-CN" sz="1800" b="0" i="0">
                                <a:solidFill>
                                  <a:srgbClr val="000000"/>
                                </a:solidFill>
                                <a:latin typeface="Cambria Math" pitchFamily="34" charset="0"/>
                                <a:ea typeface="Cambria Math" pitchFamily="34" charset="-122"/>
                                <a:cs typeface="Cambria Math" pitchFamily="34" charset="-120"/>
                              </a:rPr>
                              <m:t>𝑇</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4900"/>
                  </a:lnSpc>
                </a:pPr>
                <a:r>
                  <a:rPr lang="en-US" altLang="zh-CN" sz="1800" b="0" i="0">
                    <a:solidFill>
                      <a:srgbClr val="000000"/>
                    </a:solidFill>
                    <a:latin typeface="微软雅黑" pitchFamily="34" charset="0"/>
                    <a:ea typeface="微软雅黑" pitchFamily="34" charset="-122"/>
                    <a:cs typeface="微软雅黑" pitchFamily="34" charset="-120"/>
                  </a:rPr>
                  <a:t>又有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dirty="0">
                    <a:solidFill>
                      <a:srgbClr val="000000"/>
                    </a:solidFill>
                    <a:latin typeface="微软雅黑" pitchFamily="34" charset="0"/>
                    <a:ea typeface="微软雅黑" pitchFamily="34" charset="-122"/>
                    <a:cs typeface="微软雅黑" pitchFamily="34" charset="-120"/>
                  </a:rPr>
                  <a:t>，联立解得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𝐿</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r>
                              <a:rPr lang="en-US" altLang="zh-CN" sz="1800" b="0" i="0">
                                <a:solidFill>
                                  <a:srgbClr val="000000"/>
                                </a:solidFill>
                                <a:latin typeface="Cambria Math" pitchFamily="34" charset="0"/>
                                <a:ea typeface="Cambria Math" pitchFamily="34" charset="-122"/>
                                <a:cs typeface="Cambria Math" pitchFamily="34" charset="-120"/>
                              </a:rPr>
                              <m:t>𝐺</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den>
                        </m:f>
                      </m:e>
                    </m:rad>
                  </m:oMath>
                </a14:m>
                <a:r>
                  <a:rPr lang="en-US" altLang="zh-CN" sz="1800" b="0" i="0" dirty="0">
                    <a:solidFill>
                      <a:srgbClr val="000000"/>
                    </a:solidFill>
                    <a:latin typeface="微软雅黑" pitchFamily="34" charset="0"/>
                    <a:ea typeface="微软雅黑" pitchFamily="34" charset="-122"/>
                    <a:cs typeface="微软雅黑" pitchFamily="34" charset="-120"/>
                  </a:rPr>
                  <a:t>，由题意知两恒星的总质量不变，</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也不变，则周期不变，</a:t>
                </a:r>
                <a:r>
                  <a:rPr lang="en-US" altLang="zh-CN" sz="1800" b="0" i="0">
                    <a:solidFill>
                      <a:srgbClr val="000000"/>
                    </a:solidFill>
                    <a:latin typeface="微软雅黑" pitchFamily="34" charset="0"/>
                    <a:ea typeface="微软雅黑" pitchFamily="34" charset="-122"/>
                    <a:cs typeface="微软雅黑" pitchFamily="34" charset="-120"/>
                  </a:rPr>
                  <a:t>故A</a:t>
                </a: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正确</a:t>
                </a:r>
                <a:r>
                  <a:rPr lang="en-US" altLang="zh-CN" sz="1800" b="0" i="0" dirty="0">
                    <a:solidFill>
                      <a:srgbClr val="000000"/>
                    </a:solidFill>
                    <a:latin typeface="微软雅黑" pitchFamily="34" charset="0"/>
                    <a:ea typeface="微软雅黑" pitchFamily="34" charset="-122"/>
                    <a:cs typeface="微软雅黑" pitchFamily="34" charset="-120"/>
                  </a:rPr>
                  <a:t>；由A中分析，联立可解得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den>
                    </m:f>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den>
                    </m:f>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dirty="0">
                    <a:solidFill>
                      <a:srgbClr val="000000"/>
                    </a:solidFill>
                    <a:latin typeface="微软雅黑" pitchFamily="34" charset="0"/>
                    <a:ea typeface="微软雅黑" pitchFamily="34" charset="-122"/>
                    <a:cs typeface="微软雅黑" pitchFamily="34" charset="-120"/>
                  </a:rPr>
                  <a:t>，根据题意可知，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增大、</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减小，故</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减</a:t>
                </a:r>
              </a:p>
              <a:p>
                <a:pPr latinLnBrk="1">
                  <a:lnSpc>
                    <a:spcPts val="4600"/>
                  </a:lnSpc>
                </a:pPr>
                <a:r>
                  <a:rPr lang="en-US" altLang="zh-CN" sz="1800" b="0" i="0">
                    <a:solidFill>
                      <a:srgbClr val="000000"/>
                    </a:solidFill>
                    <a:latin typeface="微软雅黑" pitchFamily="34" charset="0"/>
                    <a:ea typeface="微软雅黑" pitchFamily="34" charset="-122"/>
                    <a:cs typeface="微软雅黑" pitchFamily="34" charset="-120"/>
                  </a:rPr>
                  <a:t>小</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增大，根据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𝑣</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r>
                          <a:rPr lang="en-US" altLang="zh-CN" sz="1800" b="0" i="0">
                            <a:solidFill>
                              <a:srgbClr val="000000"/>
                            </a:solidFill>
                            <a:latin typeface="Cambria Math" pitchFamily="34" charset="0"/>
                            <a:ea typeface="Cambria Math" pitchFamily="34" charset="-122"/>
                            <a:cs typeface="Cambria Math" pitchFamily="34" charset="-120"/>
                          </a:rPr>
                          <m:t>𝑟</m:t>
                        </m:r>
                      </m:num>
                      <m:den>
                        <m:r>
                          <a:rPr lang="en-US" altLang="zh-CN" sz="1800" b="0" i="0">
                            <a:solidFill>
                              <a:srgbClr val="000000"/>
                            </a:solidFill>
                            <a:latin typeface="Cambria Math" pitchFamily="34" charset="0"/>
                            <a:ea typeface="Cambria Math" pitchFamily="34" charset="-122"/>
                            <a:cs typeface="Cambria Math" pitchFamily="34" charset="-120"/>
                          </a:rPr>
                          <m:t>𝑇</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，则“吸血鬼恒星”的线速度减小，伴星的线速度增大，故C错误，D正确</a:t>
                </a:r>
                <a:r>
                  <a:rPr lang="en-US" altLang="zh-CN" sz="1800" b="0" i="0">
                    <a:solidFill>
                      <a:srgbClr val="000000"/>
                    </a:solidFill>
                    <a:latin typeface="微软雅黑" pitchFamily="34" charset="0"/>
                    <a:ea typeface="微软雅黑" pitchFamily="34" charset="-122"/>
                    <a:cs typeface="微软雅黑" pitchFamily="34" charset="-120"/>
                  </a:rPr>
                  <a:t>；根</a:t>
                </a: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据万有引力公式可知</a:t>
                </a:r>
                <a:r>
                  <a:rPr lang="en-US" altLang="zh-CN" sz="1800" b="0" i="0" dirty="0">
                    <a:solidFill>
                      <a:srgbClr val="000000"/>
                    </a:solidFill>
                    <a:latin typeface="微软雅黑" pitchFamily="34" charset="0"/>
                    <a:ea typeface="微软雅黑" pitchFamily="34" charset="-122"/>
                    <a:cs typeface="微软雅黑" pitchFamily="34" charset="-120"/>
                  </a:rPr>
                  <a:t>，两恒星间的万有引力为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2</m:t>
                            </m:r>
                          </m:sub>
                        </m:sSub>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𝐿</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𝐿</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为两恒星的总质量</a:t>
                </a:r>
                <a:r>
                  <a:rPr lang="en-US" altLang="zh-CN" sz="1800" b="0" i="0">
                    <a:solidFill>
                      <a:srgbClr val="000000"/>
                    </a:solidFill>
                    <a:latin typeface="微软雅黑" pitchFamily="34" charset="0"/>
                    <a:ea typeface="微软雅黑" pitchFamily="34" charset="-122"/>
                    <a:cs typeface="微软雅黑" pitchFamily="34" charset="-120"/>
                  </a:rPr>
                  <a:t>，可以</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判断出当</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0" i="0">
                            <a:solidFill>
                              <a:srgbClr val="000000"/>
                            </a:solidFill>
                            <a:latin typeface="Cambria Math" pitchFamily="34" charset="0"/>
                            <a:ea typeface="Cambria Math" pitchFamily="34" charset="-122"/>
                            <a:cs typeface="Cambria Math" pitchFamily="34" charset="-120"/>
                          </a:rPr>
                          <m:t>1</m:t>
                        </m:r>
                      </m:sub>
                    </m:sSub>
                  </m:oMath>
                </a14:m>
                <a:r>
                  <a:rPr lang="en-US" altLang="zh-CN" b="0" i="0" dirty="0">
                    <a:solidFill>
                      <a:srgbClr val="000000"/>
                    </a:solidFill>
                    <a:latin typeface="微软雅黑" pitchFamily="34" charset="0"/>
                    <a:ea typeface="微软雅黑" pitchFamily="34" charset="-122"/>
                    <a:cs typeface="微软雅黑" pitchFamily="34" charset="-120"/>
                  </a:rPr>
                  <a:t>变化时，</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𝐹</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值是变化的，故B错误.</a:t>
                </a:r>
                <a:endParaRPr lang="en-US" altLang="zh-CN" dirty="0"/>
              </a:p>
            </p:txBody>
          </p:sp>
        </mc:Choice>
        <mc:Fallback>
          <p:sp>
            <p:nvSpPr>
              <p:cNvPr id="2" name="QC_4_AS.6_1#96c41588d?vop=1&amp;pid=111c2e7b8&amp;color=0,0,0&amp;bt=1&amp;bbb=1&amp;hb=1"/>
              <p:cNvSpPr>
                <a:spLocks noRot="1" noChangeAspect="1" noMove="1" noResize="1" noEditPoints="1" noAdjustHandles="1" noChangeArrowheads="1" noChangeShapeType="1" noTextEdit="1"/>
              </p:cNvSpPr>
              <p:nvPr/>
            </p:nvSpPr>
            <p:spPr>
              <a:xfrm>
                <a:off x="832104" y="1512000"/>
                <a:ext cx="10533888" cy="3453130"/>
              </a:xfrm>
              <a:prstGeom prst="rect">
                <a:avLst/>
              </a:prstGeom>
              <a:blipFill>
                <a:blip r:embed="rId3"/>
                <a:stretch>
                  <a:fillRect l="-1389" r="-1794" b="-4240"/>
                </a:stretch>
              </a:blipFill>
              <a:ln/>
            </p:spPr>
            <p:txBody>
              <a:bodyPr/>
              <a:lstStyle/>
              <a:p>
                <a:r>
                  <a:rPr lang="zh-CN" altLang="en-US">
                    <a:noFill/>
                  </a:rPr>
                  <a:t> </a:t>
                </a:r>
              </a:p>
            </p:txBody>
          </p:sp>
        </mc:Fallback>
      </mc:AlternateContent>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7_1#7b33072c1?vop=1&amp;pid=111c2e7b8&amp;color=0,0,0&amp;bt=1&amp;bbb=1&amp;hb=1"/>
              <p:cNvSpPr/>
              <p:nvPr/>
            </p:nvSpPr>
            <p:spPr>
              <a:xfrm>
                <a:off x="832104" y="151200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我国探月工程（“嫦娥工程”）分为“绕”“落”“回”三个阶段</a:t>
                </a:r>
                <a:r>
                  <a:rPr lang="en-US" altLang="zh-CN" sz="1800" b="0" i="0">
                    <a:solidFill>
                      <a:srgbClr val="000000"/>
                    </a:solidFill>
                    <a:latin typeface="微软雅黑" pitchFamily="34" charset="0"/>
                    <a:ea typeface="微软雅黑" pitchFamily="34" charset="-122"/>
                    <a:cs typeface="微软雅黑" pitchFamily="34" charset="-120"/>
                  </a:rPr>
                  <a:t>，嫦娥五号月球探测器已经成功实</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现采样返回</a:t>
                </a:r>
                <a:r>
                  <a:rPr lang="en-US" altLang="zh-CN" b="0" i="0" dirty="0">
                    <a:solidFill>
                      <a:srgbClr val="000000"/>
                    </a:solidFill>
                    <a:latin typeface="微软雅黑" pitchFamily="34" charset="0"/>
                    <a:ea typeface="微软雅黑" pitchFamily="34" charset="-122"/>
                    <a:cs typeface="微软雅黑" pitchFamily="34" charset="-120"/>
                  </a:rPr>
                  <a:t>，不久的将来我国航天员将登上月球.已知引力常量为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𝐺</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4_BD.7_1#7b33072c1?vop=1&amp;pid=111c2e7b8&amp;color=0,0,0&amp;bt=1&amp;bbb=1&amp;hb=1"/>
              <p:cNvSpPr>
                <a:spLocks noRot="1" noChangeAspect="1" noMove="1" noResize="1" noEditPoints="1" noAdjustHandles="1" noChangeArrowheads="1" noChangeShapeType="1" noTextEdit="1"/>
              </p:cNvSpPr>
              <p:nvPr/>
            </p:nvSpPr>
            <p:spPr>
              <a:xfrm>
                <a:off x="832104" y="1512000"/>
                <a:ext cx="10533888" cy="773430"/>
              </a:xfrm>
              <a:prstGeom prst="rect">
                <a:avLst/>
              </a:prstGeom>
              <a:blipFill>
                <a:blip r:embed="rId3"/>
                <a:stretch>
                  <a:fillRect l="-1389" b="-18110"/>
                </a:stretch>
              </a:blipFill>
              <a:ln/>
            </p:spPr>
            <p:txBody>
              <a:bodyPr/>
              <a:lstStyle/>
              <a:p>
                <a:r>
                  <a:rPr lang="zh-CN" altLang="en-US">
                    <a:noFill/>
                  </a:rPr>
                  <a:t> </a:t>
                </a:r>
              </a:p>
            </p:txBody>
          </p:sp>
        </mc:Fallback>
      </mc:AlternateContent>
      <p:pic>
        <p:nvPicPr>
          <p:cNvPr id="3" name="QO_4_BD.7_2#7b33072c1?vop=1&amp;pid=111c2e7b8&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449824" y="2422717"/>
            <a:ext cx="1289304" cy="11521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O_5_BD.8_1#9a02d48d4?vop=1&amp;pid=7b33072c1&amp;color=0,0,0&amp;bbb=1&amp;hb=1"/>
              <p:cNvSpPr/>
              <p:nvPr/>
            </p:nvSpPr>
            <p:spPr>
              <a:xfrm>
                <a:off x="832104" y="3705417"/>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（1）若探测器在靠近月球表面的圆形轨道无动力飞行，测得其环绕周期为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忽略探测器到月面的高度，</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求月球的平均密度</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BD.8_1#9a02d48d4?vop=1&amp;pid=7b33072c1&amp;color=0,0,0&amp;bbb=1&amp;hb=1"/>
              <p:cNvSpPr>
                <a:spLocks noRot="1" noChangeAspect="1" noMove="1" noResize="1" noEditPoints="1" noAdjustHandles="1" noChangeArrowheads="1" noChangeShapeType="1" noTextEdit="1"/>
              </p:cNvSpPr>
              <p:nvPr/>
            </p:nvSpPr>
            <p:spPr>
              <a:xfrm>
                <a:off x="832104" y="3705417"/>
                <a:ext cx="10533888" cy="773430"/>
              </a:xfrm>
              <a:prstGeom prst="rect">
                <a:avLst/>
              </a:prstGeom>
              <a:blipFill>
                <a:blip r:embed="rId5"/>
                <a:stretch>
                  <a:fillRect l="-1389" r="-1736" b="-1732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5_AN.9_1#9a02d48d4?vop=1&amp;pid=7b33072c1&amp;color=0,0,0&amp;bbb=1"/>
              <p:cNvSpPr/>
              <p:nvPr/>
            </p:nvSpPr>
            <p:spPr>
              <a:xfrm>
                <a:off x="832104" y="4487102"/>
                <a:ext cx="10533888" cy="535623"/>
              </a:xfrm>
              <a:prstGeom prst="rect">
                <a:avLst/>
              </a:prstGeom>
              <a:noFill/>
              <a:ln/>
            </p:spPr>
            <p:txBody>
              <a:bodyPr wrap="none" lIns="0" tIns="0" rIns="0" bIns="0" rtlCol="0" anchor="t"/>
              <a:lstStyle/>
              <a:p>
                <a:pPr algn="l" latinLnBrk="1">
                  <a:lnSpc>
                    <a:spcPts val="4600"/>
                  </a:lnSpc>
                </a:pP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r>
                          <m:rPr>
                            <m:sty m:val="p"/>
                          </m:rPr>
                          <a:rPr lang="en-US" altLang="zh-CN" sz="1800" b="0" i="0">
                            <a:solidFill>
                              <a:srgbClr val="FF0000"/>
                            </a:solidFill>
                            <a:latin typeface="Cambria Math" pitchFamily="34" charset="0"/>
                            <a:ea typeface="Cambria Math" pitchFamily="34" charset="-122"/>
                            <a:cs typeface="Cambria Math" pitchFamily="34" charset="-120"/>
                          </a:rPr>
                          <m:t>π</m:t>
                        </m:r>
                      </m:num>
                      <m:den>
                        <m:r>
                          <a:rPr lang="en-US" altLang="zh-CN" sz="1800" b="0" i="0">
                            <a:solidFill>
                              <a:srgbClr val="FF0000"/>
                            </a:solidFill>
                            <a:latin typeface="Cambria Math" pitchFamily="34" charset="0"/>
                            <a:ea typeface="Cambria Math" pitchFamily="34" charset="-122"/>
                            <a:cs typeface="Cambria Math" pitchFamily="34" charset="-120"/>
                          </a:rPr>
                          <m:t>𝐺</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𝑇</m:t>
                            </m:r>
                          </m:e>
                          <m:sup>
                            <m:r>
                              <a:rPr lang="en-US" altLang="zh-CN" sz="1800" b="0" i="0">
                                <a:solidFill>
                                  <a:srgbClr val="FF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O_5_AN.9_1#9a02d48d4?vop=1&amp;pid=7b33072c1&amp;color=0,0,0&amp;bbb=1"/>
              <p:cNvSpPr>
                <a:spLocks noRot="1" noChangeAspect="1" noMove="1" noResize="1" noEditPoints="1" noAdjustHandles="1" noChangeArrowheads="1" noChangeShapeType="1" noTextEdit="1"/>
              </p:cNvSpPr>
              <p:nvPr/>
            </p:nvSpPr>
            <p:spPr>
              <a:xfrm>
                <a:off x="832104" y="4487102"/>
                <a:ext cx="10533888" cy="535623"/>
              </a:xfrm>
              <a:prstGeom prst="rect">
                <a:avLst/>
              </a:prstGeom>
              <a:blipFill>
                <a:blip r:embed="rId6"/>
                <a:stretch>
                  <a:fillRect l="-521" b="-1022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5_AS.10_1#9a02d48d4?vop=1&amp;pid=7b33072c1&amp;color=0,0,0&amp;bbb=1&amp;hb=1"/>
              <p:cNvSpPr/>
              <p:nvPr/>
            </p:nvSpPr>
            <p:spPr>
              <a:xfrm>
                <a:off x="832104" y="5032948"/>
                <a:ext cx="10533888" cy="1028700"/>
              </a:xfrm>
              <a:prstGeom prst="rect">
                <a:avLst/>
              </a:prstGeom>
              <a:noFill/>
              <a:ln/>
            </p:spPr>
            <p:txBody>
              <a:bodyPr wrap="none" lIns="0" tIns="0" rIns="0" bIns="0" rtlCol="0" anchor="t"/>
              <a:lstStyle/>
              <a:p>
                <a:pPr algn="l" latinLnBrk="1">
                  <a:lnSpc>
                    <a:spcPts val="3700"/>
                  </a:lnSpc>
                </a:pPr>
                <a:r>
                  <a:rPr lang="en-US" altLang="zh-CN" sz="1800" b="0" i="0" dirty="0">
                    <a:solidFill>
                      <a:srgbClr val="000000"/>
                    </a:solidFill>
                    <a:latin typeface="微软雅黑" pitchFamily="34" charset="0"/>
                    <a:ea typeface="微软雅黑" pitchFamily="34" charset="-122"/>
                    <a:cs typeface="微软雅黑" pitchFamily="34" charset="-120"/>
                  </a:rPr>
                  <a:t>【解析】设月球的半径为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，探测器在靠近月球表面的圆形轨道无动力飞行，则有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aseline="-10000">
                                <a:solidFill>
                                  <a:srgbClr val="000000"/>
                                </a:solidFill>
                                <a:latin typeface="Cambria Math" panose="02040503050406030204" pitchFamily="18" charset="0"/>
                              </a:rPr>
                              <m:t>月</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aseline="-10000">
                                <a:solidFill>
                                  <a:srgbClr val="000000"/>
                                </a:solidFill>
                                <a:latin typeface="Cambria Math" panose="02040503050406030204" pitchFamily="18" charset="0"/>
                              </a:rPr>
                              <m:t>探</m:t>
                            </m:r>
                          </m:sub>
                        </m:sSub>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𝑚</m:t>
                        </m:r>
                      </m:e>
                      <m:sub>
                        <m:r>
                          <a:rPr lang="en-US" altLang="zh-CN" sz="1800" baseline="-10000">
                            <a:solidFill>
                              <a:srgbClr val="000000"/>
                            </a:solidFill>
                            <a:latin typeface="Cambria Math" panose="02040503050406030204" pitchFamily="18" charset="0"/>
                          </a:rPr>
                          <m:t>探</m:t>
                        </m:r>
                      </m:sub>
                    </m:sSub>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π</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𝑇</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4400"/>
                  </a:lnSpc>
                </a:pPr>
                <a:r>
                  <a:rPr lang="en-US" altLang="zh-CN" b="0" i="0">
                    <a:solidFill>
                      <a:srgbClr val="000000"/>
                    </a:solidFill>
                    <a:latin typeface="微软雅黑" pitchFamily="34" charset="0"/>
                    <a:ea typeface="微软雅黑" pitchFamily="34" charset="-122"/>
                    <a:cs typeface="微软雅黑" pitchFamily="34" charset="-120"/>
                  </a:rPr>
                  <a:t>又</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𝜌</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aseline="-10000">
                                <a:solidFill>
                                  <a:srgbClr val="000000"/>
                                </a:solidFill>
                                <a:latin typeface="Cambria Math" panose="02040503050406030204" pitchFamily="18" charset="0"/>
                              </a:rPr>
                              <m:t>月</m:t>
                            </m:r>
                          </m:sub>
                        </m:sSub>
                      </m:num>
                      <m:den>
                        <m:r>
                          <a:rPr lang="en-US" altLang="zh-CN" b="0" i="0">
                            <a:solidFill>
                              <a:srgbClr val="000000"/>
                            </a:solidFill>
                            <a:latin typeface="Cambria Math" pitchFamily="34" charset="0"/>
                            <a:ea typeface="Cambria Math" pitchFamily="34" charset="-122"/>
                            <a:cs typeface="Cambria Math" pitchFamily="34" charset="-120"/>
                          </a:rPr>
                          <m:t>𝑉</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𝑚</m:t>
                            </m:r>
                          </m:e>
                          <m:sub>
                            <m:r>
                              <a:rPr lang="en-US" altLang="zh-CN" baseline="-10000">
                                <a:solidFill>
                                  <a:srgbClr val="000000"/>
                                </a:solidFill>
                                <a:latin typeface="Cambria Math" panose="02040503050406030204" pitchFamily="18" charset="0"/>
                              </a:rPr>
                              <m:t>月</m:t>
                            </m:r>
                          </m:sub>
                        </m:sSub>
                      </m:num>
                      <m:den>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num>
                          <m:den>
                            <m:r>
                              <a:rPr lang="en-US" altLang="zh-CN" b="0" i="0">
                                <a:solidFill>
                                  <a:srgbClr val="000000"/>
                                </a:solidFill>
                                <a:latin typeface="Cambria Math" pitchFamily="34" charset="0"/>
                                <a:ea typeface="Cambria Math" pitchFamily="34" charset="-122"/>
                                <a:cs typeface="Cambria Math" pitchFamily="34" charset="-120"/>
                              </a:rPr>
                              <m:t>3</m:t>
                            </m:r>
                          </m:den>
                        </m:f>
                        <m:r>
                          <m:rPr>
                            <m:sty m:val="p"/>
                          </m:rPr>
                          <a:rPr lang="en-US" altLang="zh-CN" b="0" i="0">
                            <a:solidFill>
                              <a:srgbClr val="000000"/>
                            </a:solidFill>
                            <a:latin typeface="Cambria Math" pitchFamily="34" charset="0"/>
                            <a:ea typeface="Cambria Math" pitchFamily="34" charset="-122"/>
                            <a:cs typeface="Cambria Math" pitchFamily="34" charset="-120"/>
                          </a:rPr>
                          <m:t>π</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𝑅</m:t>
                            </m:r>
                          </m:e>
                          <m:sup>
                            <m:r>
                              <a:rPr lang="en-US" altLang="zh-CN" b="0" i="0">
                                <a:solidFill>
                                  <a:srgbClr val="000000"/>
                                </a:solidFill>
                                <a:latin typeface="Cambria Math" pitchFamily="34" charset="0"/>
                                <a:ea typeface="Cambria Math" pitchFamily="34" charset="-122"/>
                                <a:cs typeface="Cambria Math" pitchFamily="34" charset="-120"/>
                              </a:rPr>
                              <m:t>3</m:t>
                            </m:r>
                          </m:sup>
                        </m:sSup>
                      </m:den>
                    </m:f>
                  </m:oMath>
                </a14:m>
                <a:r>
                  <a:rPr lang="en-US" altLang="zh-CN"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𝜌</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r>
                          <m:rPr>
                            <m:sty m:val="p"/>
                          </m:rPr>
                          <a:rPr lang="en-US" altLang="zh-CN" b="0" i="0">
                            <a:solidFill>
                              <a:srgbClr val="000000"/>
                            </a:solidFill>
                            <a:latin typeface="Cambria Math" pitchFamily="34" charset="0"/>
                            <a:ea typeface="Cambria Math" pitchFamily="34" charset="-122"/>
                            <a:cs typeface="Cambria Math" pitchFamily="34" charset="-120"/>
                          </a:rPr>
                          <m:t>π</m:t>
                        </m:r>
                      </m:num>
                      <m:den>
                        <m:r>
                          <a:rPr lang="en-US" altLang="zh-CN" b="0" i="0">
                            <a:solidFill>
                              <a:srgbClr val="000000"/>
                            </a:solidFill>
                            <a:latin typeface="Cambria Math" pitchFamily="34" charset="0"/>
                            <a:ea typeface="Cambria Math" pitchFamily="34" charset="-122"/>
                            <a:cs typeface="Cambria Math" pitchFamily="34" charset="-120"/>
                          </a:rPr>
                          <m:t>𝐺</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𝑇</m:t>
                            </m:r>
                          </m:e>
                          <m:sup>
                            <m:r>
                              <a:rPr lang="en-US" altLang="zh-CN"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6" name="QO_5_AS.10_1#9a02d48d4?vop=1&amp;pid=7b33072c1&amp;color=0,0,0&amp;bbb=1&amp;hb=1"/>
              <p:cNvSpPr>
                <a:spLocks noRot="1" noChangeAspect="1" noMove="1" noResize="1" noEditPoints="1" noAdjustHandles="1" noChangeArrowheads="1" noChangeShapeType="1" noTextEdit="1"/>
              </p:cNvSpPr>
              <p:nvPr/>
            </p:nvSpPr>
            <p:spPr>
              <a:xfrm>
                <a:off x="832104" y="5032948"/>
                <a:ext cx="10533888" cy="1028700"/>
              </a:xfrm>
              <a:prstGeom prst="rect">
                <a:avLst/>
              </a:prstGeom>
              <a:blipFill>
                <a:blip r:embed="rId7"/>
                <a:stretch>
                  <a:fillRect l="-1389" r="-58" b="-41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1_1#41538586b?vop=1&amp;pid=7b33072c1&amp;color=0,0,0&amp;bt=1&amp;bbb=1&amp;hb=1"/>
              <p:cNvSpPr/>
              <p:nvPr/>
            </p:nvSpPr>
            <p:spPr>
              <a:xfrm>
                <a:off x="832104" y="1512000"/>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（2）忽略其他星球的影响，将地球和月球看作双星，它们受到彼此间的万有引力作用</a:t>
                </a:r>
                <a:r>
                  <a:rPr lang="en-US" altLang="zh-CN" sz="1800" b="0" i="0">
                    <a:solidFill>
                      <a:srgbClr val="000000"/>
                    </a:solidFill>
                    <a:latin typeface="微软雅黑" pitchFamily="34" charset="0"/>
                    <a:ea typeface="微软雅黑" pitchFamily="34" charset="-122"/>
                    <a:cs typeface="微软雅黑" pitchFamily="34" charset="-120"/>
                  </a:rPr>
                  <a:t>，分别围绕其连线</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上的某一点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m:t>
                    </m:r>
                  </m:oMath>
                </a14:m>
                <a:r>
                  <a:rPr lang="en-US" altLang="zh-CN" sz="1800" b="0" i="0" dirty="0">
                    <a:solidFill>
                      <a:srgbClr val="000000"/>
                    </a:solidFill>
                    <a:latin typeface="微软雅黑" pitchFamily="34" charset="0"/>
                    <a:ea typeface="微软雅黑" pitchFamily="34" charset="-122"/>
                    <a:cs typeface="微软雅黑" pitchFamily="34" charset="-120"/>
                  </a:rPr>
                  <a:t>做周期相同的匀速圆周运动，如图所示.已知地球和月球中心之间的距离为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800" b="0" i="0" dirty="0">
                    <a:solidFill>
                      <a:srgbClr val="000000"/>
                    </a:solidFill>
                    <a:latin typeface="微软雅黑" pitchFamily="34" charset="0"/>
                    <a:ea typeface="微软雅黑" pitchFamily="34" charset="-122"/>
                    <a:cs typeface="微软雅黑" pitchFamily="34" charset="-120"/>
                  </a:rPr>
                  <a:t>，地球质量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月球质量</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𝑚</m:t>
                    </m:r>
                  </m:oMath>
                </a14:m>
                <a:r>
                  <a:rPr lang="en-US" altLang="zh-CN" b="0" i="0" dirty="0">
                    <a:solidFill>
                      <a:srgbClr val="000000"/>
                    </a:solidFill>
                    <a:latin typeface="微软雅黑" pitchFamily="34" charset="0"/>
                    <a:ea typeface="微软雅黑" pitchFamily="34" charset="-122"/>
                    <a:cs typeface="微软雅黑" pitchFamily="34" charset="-120"/>
                  </a:rPr>
                  <a:t>，求月球的运动周期</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5_BD.11_1#41538586b?vop=1&amp;pid=7b33072c1&amp;color=0,0,0&amp;bt=1&amp;bbb=1&amp;hb=1"/>
              <p:cNvSpPr>
                <a:spLocks noRot="1" noChangeAspect="1" noMove="1" noResize="1" noEditPoints="1" noAdjustHandles="1" noChangeArrowheads="1" noChangeShapeType="1" noTextEdit="1"/>
              </p:cNvSpPr>
              <p:nvPr/>
            </p:nvSpPr>
            <p:spPr>
              <a:xfrm>
                <a:off x="832104" y="1512000"/>
                <a:ext cx="10533888" cy="1192530"/>
              </a:xfrm>
              <a:prstGeom prst="rect">
                <a:avLst/>
              </a:prstGeom>
              <a:blipFill>
                <a:blip r:embed="rId3"/>
                <a:stretch>
                  <a:fillRect l="-1389" r="-405" b="-1173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12_1#41538586b?vop=1&amp;pid=7b33072c1&amp;color=0,0,0&amp;bbb=1"/>
              <p:cNvSpPr/>
              <p:nvPr/>
            </p:nvSpPr>
            <p:spPr>
              <a:xfrm>
                <a:off x="832104" y="2707832"/>
                <a:ext cx="10533888" cy="622300"/>
              </a:xfrm>
              <a:prstGeom prst="rect">
                <a:avLst/>
              </a:prstGeom>
              <a:noFill/>
              <a:ln/>
            </p:spPr>
            <p:txBody>
              <a:bodyPr wrap="none" lIns="0" tIns="0" rIns="0" bIns="0" rtlCol="0" anchor="t"/>
              <a:lstStyle/>
              <a:p>
                <a:pPr algn="l" latinLnBrk="1">
                  <a:lnSpc>
                    <a:spcPts val="49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m:t>
                    </m:r>
                    <m:r>
                      <m:rPr>
                        <m:sty m:val="p"/>
                      </m:rPr>
                      <a:rPr lang="en-US" altLang="zh-CN" sz="1800" b="0" i="0">
                        <a:solidFill>
                          <a:srgbClr val="FF0000"/>
                        </a:solidFill>
                        <a:latin typeface="Cambria Math" pitchFamily="34" charset="0"/>
                        <a:ea typeface="Cambria Math" pitchFamily="34" charset="-122"/>
                        <a:cs typeface="Cambria Math" pitchFamily="34" charset="-120"/>
                      </a:rPr>
                      <m:t>π</m:t>
                    </m:r>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𝐿</m:t>
                                </m:r>
                              </m:e>
                              <m:sup>
                                <m:r>
                                  <a:rPr lang="en-US" altLang="zh-CN" sz="1800" b="0" i="0">
                                    <a:solidFill>
                                      <a:srgbClr val="FF0000"/>
                                    </a:solidFill>
                                    <a:latin typeface="Cambria Math" pitchFamily="34" charset="0"/>
                                    <a:ea typeface="Cambria Math" pitchFamily="34" charset="-122"/>
                                    <a:cs typeface="Cambria Math" pitchFamily="34" charset="-120"/>
                                  </a:rPr>
                                  <m:t>3</m:t>
                                </m:r>
                              </m:sup>
                            </m:sSup>
                          </m:num>
                          <m:den>
                            <m:r>
                              <a:rPr lang="en-US" altLang="zh-CN" sz="1800" b="0" i="0">
                                <a:solidFill>
                                  <a:srgbClr val="FF0000"/>
                                </a:solidFill>
                                <a:latin typeface="Cambria Math" pitchFamily="34" charset="0"/>
                                <a:ea typeface="Cambria Math" pitchFamily="34" charset="-122"/>
                                <a:cs typeface="Cambria Math" pitchFamily="34" charset="-120"/>
                              </a:rPr>
                              <m:t>𝐺</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𝑀</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𝑚</m:t>
                            </m:r>
                            <m:r>
                              <a:rPr lang="en-US" altLang="zh-CN" sz="1800" b="0" i="0">
                                <a:solidFill>
                                  <a:srgbClr val="FF0000"/>
                                </a:solidFill>
                                <a:latin typeface="Cambria Math" pitchFamily="34" charset="0"/>
                                <a:ea typeface="Cambria Math" pitchFamily="34" charset="-122"/>
                                <a:cs typeface="Cambria Math" pitchFamily="34" charset="-120"/>
                              </a:rPr>
                              <m:t>)</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O_5_AN.12_1#41538586b?vop=1&amp;pid=7b33072c1&amp;color=0,0,0&amp;bbb=1"/>
              <p:cNvSpPr>
                <a:spLocks noRot="1" noChangeAspect="1" noMove="1" noResize="1" noEditPoints="1" noAdjustHandles="1" noChangeArrowheads="1" noChangeShapeType="1" noTextEdit="1"/>
              </p:cNvSpPr>
              <p:nvPr/>
            </p:nvSpPr>
            <p:spPr>
              <a:xfrm>
                <a:off x="832104" y="2707832"/>
                <a:ext cx="10533888" cy="622300"/>
              </a:xfrm>
              <a:prstGeom prst="rect">
                <a:avLst/>
              </a:prstGeom>
              <a:blipFill>
                <a:blip r:embed="rId4"/>
                <a:stretch>
                  <a:fillRect b="-196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13_1#41538586b?vop=1&amp;pid=7b33072c1&amp;color=0,0,0&amp;bbb=1&amp;hb=1"/>
              <p:cNvSpPr/>
              <p:nvPr/>
            </p:nvSpPr>
            <p:spPr>
              <a:xfrm>
                <a:off x="832104" y="3330132"/>
                <a:ext cx="10533888" cy="10414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【解析】设地球和月球运动的半径分别为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，则有</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𝑟</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𝐿</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，根据万有引力提供向心力</a:t>
                </a:r>
                <a:r>
                  <a:rPr lang="en-US" altLang="zh-CN" sz="1800" b="0" i="0">
                    <a:solidFill>
                      <a:srgbClr val="000000"/>
                    </a:solidFill>
                    <a:latin typeface="微软雅黑" pitchFamily="34" charset="0"/>
                    <a:ea typeface="微软雅黑" pitchFamily="34" charset="-122"/>
                    <a:cs typeface="微软雅黑" pitchFamily="34" charset="-120"/>
                  </a:rPr>
                  <a:t>，有</a:t>
                </a:r>
              </a:p>
              <a:p>
                <a:pPr latinLnBrk="1">
                  <a:lnSpc>
                    <a:spcPts val="49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𝐺</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𝑀𝑚</m:t>
                        </m:r>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𝐿</m:t>
                            </m:r>
                          </m:e>
                          <m:sup>
                            <m:r>
                              <a:rPr lang="en-US" altLang="zh-CN" b="0" i="0">
                                <a:solidFill>
                                  <a:srgbClr val="000000"/>
                                </a:solidFill>
                                <a:latin typeface="Cambria Math" pitchFamily="34" charset="0"/>
                                <a:ea typeface="Cambria Math" pitchFamily="34" charset="-122"/>
                                <a:cs typeface="Cambria Math" pitchFamily="34" charset="-120"/>
                              </a:rPr>
                              <m:t>2</m:t>
                            </m:r>
                          </m:sup>
                        </m:sSup>
                      </m:den>
                    </m:f>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𝑀</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π</m:t>
                            </m:r>
                          </m:e>
                          <m:sup>
                            <m:r>
                              <a:rPr lang="en-US" altLang="zh-CN" b="0" i="0">
                                <a:solidFill>
                                  <a:srgbClr val="000000"/>
                                </a:solidFill>
                                <a:latin typeface="Cambria Math" pitchFamily="34" charset="0"/>
                                <a:ea typeface="Cambria Math" pitchFamily="34" charset="-122"/>
                                <a:cs typeface="Cambria Math" pitchFamily="34" charset="-120"/>
                              </a:rPr>
                              <m:t>2</m:t>
                            </m:r>
                          </m:sup>
                        </m:sSup>
                      </m:num>
                      <m:den>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0</m:t>
                            </m:r>
                          </m:sub>
                          <m:sup>
                            <m:r>
                              <a:rPr lang="en-US" altLang="zh-CN" b="0" i="0">
                                <a:solidFill>
                                  <a:srgbClr val="000000"/>
                                </a:solidFill>
                                <a:latin typeface="Cambria Math" pitchFamily="34" charset="0"/>
                                <a:ea typeface="Cambria Math" pitchFamily="34" charset="-122"/>
                                <a:cs typeface="Cambria Math" pitchFamily="34" charset="-120"/>
                              </a:rPr>
                              <m:t>2</m:t>
                            </m:r>
                          </m:sup>
                        </m:sSubSup>
                      </m:den>
                    </m:f>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1</m:t>
                        </m:r>
                      </m:sub>
                    </m:sSub>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𝐺</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𝑀𝑚</m:t>
                        </m:r>
                      </m:num>
                      <m:den>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𝐿</m:t>
                            </m:r>
                          </m:e>
                          <m:sup>
                            <m:r>
                              <a:rPr lang="en-US" altLang="zh-CN" b="0" i="0">
                                <a:solidFill>
                                  <a:srgbClr val="000000"/>
                                </a:solidFill>
                                <a:latin typeface="Cambria Math" pitchFamily="34" charset="0"/>
                                <a:ea typeface="Cambria Math" pitchFamily="34" charset="-122"/>
                                <a:cs typeface="Cambria Math" pitchFamily="34" charset="-120"/>
                              </a:rPr>
                              <m:t>2</m:t>
                            </m:r>
                          </m:sup>
                        </m:sSup>
                      </m:den>
                    </m:f>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π</m:t>
                            </m:r>
                          </m:e>
                          <m:sup>
                            <m:r>
                              <a:rPr lang="en-US" altLang="zh-CN" b="0" i="0">
                                <a:solidFill>
                                  <a:srgbClr val="000000"/>
                                </a:solidFill>
                                <a:latin typeface="Cambria Math" pitchFamily="34" charset="0"/>
                                <a:ea typeface="Cambria Math" pitchFamily="34" charset="-122"/>
                                <a:cs typeface="Cambria Math" pitchFamily="34" charset="-120"/>
                              </a:rPr>
                              <m:t>2</m:t>
                            </m:r>
                          </m:sup>
                        </m:sSup>
                      </m:num>
                      <m:den>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0</m:t>
                            </m:r>
                          </m:sub>
                          <m:sup>
                            <m:r>
                              <a:rPr lang="en-US" altLang="zh-CN" b="0" i="0">
                                <a:solidFill>
                                  <a:srgbClr val="000000"/>
                                </a:solidFill>
                                <a:latin typeface="Cambria Math" pitchFamily="34" charset="0"/>
                                <a:ea typeface="Cambria Math" pitchFamily="34" charset="-122"/>
                                <a:cs typeface="Cambria Math" pitchFamily="34" charset="-120"/>
                              </a:rPr>
                              <m:t>2</m:t>
                            </m:r>
                          </m:sup>
                        </m:sSubSup>
                      </m:den>
                    </m:f>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𝑟</m:t>
                        </m:r>
                      </m:e>
                      <m:sub>
                        <m:r>
                          <a:rPr lang="en-US" altLang="zh-CN" b="0" i="0">
                            <a:solidFill>
                              <a:srgbClr val="000000"/>
                            </a:solidFill>
                            <a:latin typeface="Cambria Math" pitchFamily="34" charset="0"/>
                            <a:ea typeface="Cambria Math" pitchFamily="34" charset="-122"/>
                            <a:cs typeface="Cambria Math" pitchFamily="34" charset="-120"/>
                          </a:rPr>
                          <m:t>2</m:t>
                        </m:r>
                      </m:sub>
                    </m:sSub>
                  </m:oMath>
                </a14:m>
                <a:r>
                  <a:rPr lang="en-US" altLang="zh-CN" b="0" i="0" dirty="0">
                    <a:solidFill>
                      <a:srgbClr val="000000"/>
                    </a:solidFill>
                    <a:latin typeface="微软雅黑" pitchFamily="34" charset="0"/>
                    <a:ea typeface="微软雅黑" pitchFamily="34" charset="-122"/>
                    <a:cs typeface="微软雅黑" pitchFamily="34" charset="-120"/>
                  </a:rPr>
                  <a:t>，联立解得</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𝑇</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=2</m:t>
                    </m:r>
                    <m:r>
                      <m:rPr>
                        <m:sty m:val="p"/>
                      </m:rPr>
                      <a:rPr lang="en-US" altLang="zh-CN" b="0" i="0">
                        <a:solidFill>
                          <a:srgbClr val="000000"/>
                        </a:solidFill>
                        <a:latin typeface="Cambria Math" pitchFamily="34" charset="0"/>
                        <a:ea typeface="Cambria Math" pitchFamily="34" charset="-122"/>
                        <a:cs typeface="Cambria Math" pitchFamily="34" charset="-120"/>
                      </a:rPr>
                      <m:t>π</m:t>
                    </m:r>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𝐿</m:t>
                                </m:r>
                              </m:e>
                              <m:sup>
                                <m:r>
                                  <a:rPr lang="en-US" altLang="zh-CN" b="0" i="0">
                                    <a:solidFill>
                                      <a:srgbClr val="000000"/>
                                    </a:solidFill>
                                    <a:latin typeface="Cambria Math" pitchFamily="34" charset="0"/>
                                    <a:ea typeface="Cambria Math" pitchFamily="34" charset="-122"/>
                                    <a:cs typeface="Cambria Math" pitchFamily="34" charset="-120"/>
                                  </a:rPr>
                                  <m:t>3</m:t>
                                </m:r>
                              </m:sup>
                            </m:sSup>
                          </m:num>
                          <m:den>
                            <m:r>
                              <a:rPr lang="en-US" altLang="zh-CN" b="0" i="0">
                                <a:solidFill>
                                  <a:srgbClr val="000000"/>
                                </a:solidFill>
                                <a:latin typeface="Cambria Math" pitchFamily="34" charset="0"/>
                                <a:ea typeface="Cambria Math" pitchFamily="34" charset="-122"/>
                                <a:cs typeface="Cambria Math" pitchFamily="34" charset="-120"/>
                              </a:rPr>
                              <m:t>𝐺</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𝑀</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𝑚</m:t>
                            </m:r>
                            <m:r>
                              <a:rPr lang="en-US" altLang="zh-CN" b="0" i="0">
                                <a:solidFill>
                                  <a:srgbClr val="000000"/>
                                </a:solidFill>
                                <a:latin typeface="Cambria Math" pitchFamily="34" charset="0"/>
                                <a:ea typeface="Cambria Math" pitchFamily="34" charset="-122"/>
                                <a:cs typeface="Cambria Math" pitchFamily="34" charset="-120"/>
                              </a:rPr>
                              <m:t>)</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AS.13_1#41538586b?vop=1&amp;pid=7b33072c1&amp;color=0,0,0&amp;bbb=1&amp;hb=1"/>
              <p:cNvSpPr>
                <a:spLocks noRot="1" noChangeAspect="1" noMove="1" noResize="1" noEditPoints="1" noAdjustHandles="1" noChangeArrowheads="1" noChangeShapeType="1" noTextEdit="1"/>
              </p:cNvSpPr>
              <p:nvPr/>
            </p:nvSpPr>
            <p:spPr>
              <a:xfrm>
                <a:off x="832104" y="3330132"/>
                <a:ext cx="10533888" cy="1041400"/>
              </a:xfrm>
              <a:prstGeom prst="rect">
                <a:avLst/>
              </a:prstGeom>
              <a:blipFill>
                <a:blip r:embed="rId5"/>
                <a:stretch>
                  <a:fillRect l="-1389" b="-17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4_1#4ce4f8ff5?vop=1&amp;pid=2c3ec616f&amp;color=0,0,0&amp;bt=1&amp;bbb=1&amp;hb=1"/>
              <p:cNvSpPr/>
              <p:nvPr/>
            </p:nvSpPr>
            <p:spPr>
              <a:xfrm>
                <a:off x="832104" y="1512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）天空中天体壮丽璀璨，在万有引力作用下，做着不同的运动.如图1、2所示分别为双星</a:t>
                </a:r>
                <a:r>
                  <a:rPr lang="en-US" altLang="zh-CN" sz="1800" b="0" i="0">
                    <a:solidFill>
                      <a:srgbClr val="000000"/>
                    </a:solidFill>
                    <a:latin typeface="微软雅黑" pitchFamily="34" charset="0"/>
                    <a:ea typeface="微软雅黑" pitchFamily="34" charset="-122"/>
                    <a:cs typeface="微软雅黑" pitchFamily="34" charset="-120"/>
                  </a:rPr>
                  <a:t>、三星</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模型</a:t>
                </a:r>
                <a:r>
                  <a:rPr lang="en-US" altLang="zh-CN" sz="1800" b="0" i="0" dirty="0">
                    <a:solidFill>
                      <a:srgbClr val="000000"/>
                    </a:solidFill>
                    <a:latin typeface="微软雅黑" pitchFamily="34" charset="0"/>
                    <a:ea typeface="微软雅黑" pitchFamily="34" charset="-122"/>
                    <a:cs typeface="微软雅黑" pitchFamily="34" charset="-120"/>
                  </a:rPr>
                  <a:t>，天体都绕它们之间的某一点做匀速圆周运动，轨迹圆半径都为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800" b="0" i="0" dirty="0">
                    <a:solidFill>
                      <a:srgbClr val="000000"/>
                    </a:solidFill>
                    <a:latin typeface="微软雅黑" pitchFamily="34" charset="0"/>
                    <a:ea typeface="微软雅黑" pitchFamily="34" charset="-122"/>
                    <a:cs typeface="微软雅黑" pitchFamily="34" charset="-120"/>
                  </a:rPr>
                  <a:t>，五个环绕天体质量均为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，引力</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常量为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𝐺</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，忽略其他天体对系统的作用，</a:t>
                </a:r>
                <a:r>
                  <a:rPr lang="en-US" altLang="zh-CN" b="0" i="0">
                    <a:solidFill>
                      <a:srgbClr val="000000"/>
                    </a:solidFill>
                    <a:latin typeface="微软雅黑" pitchFamily="34" charset="0"/>
                    <a:ea typeface="微软雅黑" pitchFamily="34" charset="-122"/>
                    <a:cs typeface="微软雅黑" pitchFamily="34" charset="-120"/>
                  </a:rPr>
                  <a:t>则下列说法正确的是(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14_1#4ce4f8ff5?vop=1&amp;pid=2c3ec616f&amp;color=0,0,0&amp;bt=1&amp;bbb=1&amp;hb=1"/>
              <p:cNvSpPr>
                <a:spLocks noRot="1" noChangeAspect="1" noMove="1" noResize="1" noEditPoints="1" noAdjustHandles="1" noChangeArrowheads="1" noChangeShapeType="1" noTextEdit="1"/>
              </p:cNvSpPr>
              <p:nvPr/>
            </p:nvSpPr>
            <p:spPr>
              <a:xfrm>
                <a:off x="832104" y="1512000"/>
                <a:ext cx="10533888" cy="1189355"/>
              </a:xfrm>
              <a:prstGeom prst="rect">
                <a:avLst/>
              </a:prstGeom>
              <a:blipFill>
                <a:blip r:embed="rId3"/>
                <a:stretch>
                  <a:fillRect l="-1389" r="-752" b="-12308"/>
                </a:stretch>
              </a:blipFill>
              <a:ln/>
            </p:spPr>
            <p:txBody>
              <a:bodyPr/>
              <a:lstStyle/>
              <a:p>
                <a:r>
                  <a:rPr lang="zh-CN" altLang="en-US">
                    <a:noFill/>
                  </a:rPr>
                  <a:t> </a:t>
                </a:r>
              </a:p>
            </p:txBody>
          </p:sp>
        </mc:Fallback>
      </mc:AlternateContent>
      <p:sp>
        <p:nvSpPr>
          <p:cNvPr id="3" name="QC_4_AN.15_1#4ce4f8ff5.bracket?vop=1&amp;pid=2c3ec616f&amp;color=0,0,0&amp;vpa=3&amp;bbb=1"/>
          <p:cNvSpPr/>
          <p:nvPr/>
        </p:nvSpPr>
        <p:spPr>
          <a:xfrm>
            <a:off x="7138956" y="23368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BD</a:t>
            </a:r>
            <a:endParaRPr lang="en-US" altLang="zh-CN" dirty="0"/>
          </a:p>
        </p:txBody>
      </p:sp>
      <p:pic>
        <p:nvPicPr>
          <p:cNvPr id="4" name="QC_4_BD.14_3#4ce4f8ff5?iti=1&amp;htil=1&amp;vop=1&amp;pid=2c3ec616f&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807208" y="2889696"/>
            <a:ext cx="1307592" cy="12070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14_4#4ce4f8ff5?iti=2&amp;htil=1&amp;vop=1&amp;pid=2c3ec616f&amp;color=0,0,0&amp;tib=255,255,255"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065008" y="2834832"/>
            <a:ext cx="1325880" cy="12618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14_5#4ce4f8ff5?iti=1&amp;htil=1&amp;vop=1&amp;pid=2c3ec616f&amp;color=0,0,0&amp;bbb=1"/>
          <p:cNvSpPr/>
          <p:nvPr/>
        </p:nvSpPr>
        <p:spPr>
          <a:xfrm>
            <a:off x="3253835" y="4223704"/>
            <a:ext cx="414338" cy="767080"/>
          </a:xfrm>
          <a:prstGeom prst="rect">
            <a:avLst/>
          </a:prstGeom>
          <a:noFill/>
          <a:ln/>
        </p:spPr>
        <p:txBody>
          <a:bodyPr wrap="none" lIns="0" tIns="0" rIns="0" bIns="0" rtlCol="0" anchor="t"/>
          <a:lstStyle/>
          <a:p>
            <a:pPr algn="ctr"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图1</a:t>
            </a:r>
            <a:endParaRPr lang="en-US" altLang="zh-CN" sz="1800" dirty="0"/>
          </a:p>
        </p:txBody>
      </p:sp>
      <p:sp>
        <p:nvSpPr>
          <p:cNvPr id="7" name="QC_4_BD.14_6#4ce4f8ff5?iti=2&amp;htil=1&amp;vop=1&amp;pid=2c3ec616f&amp;color=0,0,0&amp;bbb=1"/>
          <p:cNvSpPr/>
          <p:nvPr/>
        </p:nvSpPr>
        <p:spPr>
          <a:xfrm>
            <a:off x="8520779" y="4223704"/>
            <a:ext cx="414338" cy="767080"/>
          </a:xfrm>
          <a:prstGeom prst="rect">
            <a:avLst/>
          </a:prstGeom>
          <a:noFill/>
          <a:ln/>
        </p:spPr>
        <p:txBody>
          <a:bodyPr wrap="none" lIns="0" tIns="0" rIns="0" bIns="0" rtlCol="0" anchor="t"/>
          <a:lstStyle/>
          <a:p>
            <a:pPr algn="ctr"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图2</a:t>
            </a:r>
            <a:endParaRPr lang="en-US" altLang="zh-CN" sz="1800" dirty="0"/>
          </a:p>
        </p:txBody>
      </p:sp>
      <mc:AlternateContent xmlns:mc="http://schemas.openxmlformats.org/markup-compatibility/2006">
        <mc:Choice xmlns:a14="http://schemas.microsoft.com/office/drawing/2010/main" Requires="a14">
          <p:sp>
            <p:nvSpPr>
              <p:cNvPr id="8" name="QC_4_BD.14_7#4ce4f8ff5.choices?vop=1&amp;pid=2c3ec616f&amp;color=0,0,0&amp;bbb=1"/>
              <p:cNvSpPr/>
              <p:nvPr/>
            </p:nvSpPr>
            <p:spPr>
              <a:xfrm>
                <a:off x="832104" y="4600132"/>
                <a:ext cx="10533888" cy="1081659"/>
              </a:xfrm>
              <a:prstGeom prst="rect">
                <a:avLst/>
              </a:prstGeom>
              <a:noFill/>
              <a:ln/>
            </p:spPr>
            <p:txBody>
              <a:bodyPr wrap="none" lIns="0" tIns="0" rIns="0" bIns="0" rtlCol="0" anchor="t"/>
              <a:lstStyle/>
              <a:p>
                <a:pPr latinLnBrk="1">
                  <a:lnSpc>
                    <a:spcPts val="49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图</a:t>
                </a:r>
                <a:r>
                  <a:rPr lang="en-US" altLang="zh-CN" sz="1800" b="0" i="0">
                    <a:solidFill>
                      <a:srgbClr val="000000"/>
                    </a:solidFill>
                    <a:latin typeface="微软雅黑" pitchFamily="34" charset="0"/>
                    <a:ea typeface="微软雅黑" pitchFamily="34" charset="-122"/>
                    <a:cs typeface="微软雅黑" pitchFamily="34" charset="-120"/>
                  </a:rPr>
                  <a:t>1中两环绕天体的向心力相同</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图1中天体运动的周期为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m:rPr>
                        <m:sty m:val="p"/>
                      </m:rPr>
                      <a:rPr lang="en-US" altLang="zh-CN" sz="1800" b="0" i="0">
                        <a:solidFill>
                          <a:srgbClr val="000000"/>
                        </a:solidFill>
                        <a:latin typeface="Cambria Math" pitchFamily="34" charset="0"/>
                        <a:ea typeface="Cambria Math" pitchFamily="34" charset="-122"/>
                        <a:cs typeface="Cambria Math" pitchFamily="34" charset="-120"/>
                      </a:rPr>
                      <m:t>π</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3</m:t>
                                </m:r>
                              </m:sup>
                            </m:sSup>
                          </m:num>
                          <m:den>
                            <m:r>
                              <a:rPr lang="en-US" altLang="zh-CN" sz="1800" b="0" i="0">
                                <a:solidFill>
                                  <a:srgbClr val="000000"/>
                                </a:solidFill>
                                <a:latin typeface="Cambria Math" pitchFamily="34" charset="0"/>
                                <a:ea typeface="Cambria Math" pitchFamily="34" charset="-122"/>
                                <a:cs typeface="Cambria Math" pitchFamily="34" charset="-120"/>
                              </a:rPr>
                              <m:t>𝐺𝑚</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7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图2中天体运动的向心力大小为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𝑚</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3</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𝑅</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图1和图2中环绕天体的线速度大小之比为</a:t>
                </a:r>
                <a14:m>
                  <m:oMath xmlns:m="http://schemas.openxmlformats.org/officeDocument/2006/math">
                    <m:rad>
                      <m:ra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r>
                          <a:rPr lang="en-US" altLang="zh-CN" sz="1800" b="0" i="0">
                            <a:solidFill>
                              <a:srgbClr val="000000"/>
                            </a:solidFill>
                            <a:latin typeface="Cambria Math" pitchFamily="34" charset="0"/>
                            <a:ea typeface="Cambria Math" pitchFamily="34" charset="-122"/>
                            <a:cs typeface="Cambria Math" pitchFamily="34" charset="-120"/>
                          </a:rPr>
                          <m:t>4</m:t>
                        </m:r>
                      </m:deg>
                      <m:e>
                        <m:r>
                          <a:rPr lang="en-US" altLang="zh-CN" sz="1800" b="0" i="0">
                            <a:solidFill>
                              <a:srgbClr val="000000"/>
                            </a:solidFill>
                            <a:latin typeface="Cambria Math" pitchFamily="34" charset="0"/>
                            <a:ea typeface="Cambria Math" pitchFamily="34" charset="-122"/>
                            <a:cs typeface="Cambria Math" pitchFamily="34" charset="-120"/>
                          </a:rPr>
                          <m:t>3</m:t>
                        </m:r>
                      </m:e>
                    </m:rad>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8" name="QC_4_BD.14_7#4ce4f8ff5.choices?vop=1&amp;pid=2c3ec616f&amp;color=0,0,0&amp;bbb=1"/>
              <p:cNvSpPr>
                <a:spLocks noRot="1" noChangeAspect="1" noMove="1" noResize="1" noEditPoints="1" noAdjustHandles="1" noChangeArrowheads="1" noChangeShapeType="1" noTextEdit="1"/>
              </p:cNvSpPr>
              <p:nvPr/>
            </p:nvSpPr>
            <p:spPr>
              <a:xfrm>
                <a:off x="832104" y="4600132"/>
                <a:ext cx="10533888" cy="1081659"/>
              </a:xfrm>
              <a:prstGeom prst="rect">
                <a:avLst/>
              </a:prstGeom>
              <a:blipFill>
                <a:blip r:embed="rId6"/>
                <a:stretch>
                  <a:fillRect l="-1389" b="-734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1246</Words>
  <Application>Microsoft Office PowerPoint</Application>
  <PresentationFormat>宽屏</PresentationFormat>
  <Paragraphs>122</Paragraphs>
  <Slides>17</Slides>
  <Notes>17</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17</vt:i4>
      </vt:variant>
    </vt:vector>
  </HeadingPairs>
  <TitlesOfParts>
    <vt:vector size="24"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2025-10-29T06:16:04Z</dcterms:created>
  <dcterms:modified xsi:type="dcterms:W3CDTF">2025-10-29T06:26:45Z</dcterms:modified>
  <cp:category/>
  <cp:contentStatus/>
</cp:coreProperties>
</file>